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708" r:id="rId4"/>
  </p:sldMasterIdLst>
  <p:notesMasterIdLst>
    <p:notesMasterId r:id="rId16"/>
  </p:notesMasterIdLst>
  <p:sldIdLst>
    <p:sldId id="257" r:id="rId5"/>
    <p:sldId id="269" r:id="rId6"/>
    <p:sldId id="259" r:id="rId7"/>
    <p:sldId id="284" r:id="rId8"/>
    <p:sldId id="285" r:id="rId9"/>
    <p:sldId id="286" r:id="rId10"/>
    <p:sldId id="260" r:id="rId11"/>
    <p:sldId id="261" r:id="rId12"/>
    <p:sldId id="287" r:id="rId13"/>
    <p:sldId id="288" r:id="rId14"/>
    <p:sldId id="276" r:id="rId1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6308"/>
    <a:srgbClr val="CCCC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1CEE5B-1412-4B74-A5C8-4AB1D4F4BD8A}" type="datetimeFigureOut">
              <a:rPr lang="zh-TW" altLang="en-US" smtClean="0"/>
              <a:t>2019/2/20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69DFE5-F1CD-4FC0-8769-4F0C3BC36A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8144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B8C41-1E9B-4F16-9CAB-AF8B93AFABCB}" type="slidenum">
              <a:rPr lang="zh-TW" altLang="en-US" smtClean="0">
                <a:solidFill>
                  <a:prstClr val="black"/>
                </a:solidFill>
              </a:rPr>
              <a:pPr/>
              <a:t>1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869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什麼是多元文化？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B8C41-1E9B-4F16-9CAB-AF8B93AFABCB}" type="slidenum">
              <a:rPr lang="zh-TW" altLang="en-US" smtClean="0">
                <a:solidFill>
                  <a:prstClr val="black"/>
                </a:solidFill>
              </a:rPr>
              <a:pPr/>
              <a:t>2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30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4A042-9806-49FC-8AD2-EB472CF90FB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2019/2/20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4B98A-A82F-490F-9C27-CFEC75374C54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023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4A042-9806-49FC-8AD2-EB472CF90FB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2019/2/20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4B98A-A82F-490F-9C27-CFEC75374C54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900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4A042-9806-49FC-8AD2-EB472CF90FB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2019/2/20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4B98A-A82F-490F-9C27-CFEC75374C54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3813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55576" y="1700808"/>
            <a:ext cx="6048672" cy="1944216"/>
          </a:xfrm>
        </p:spPr>
        <p:txBody>
          <a:bodyPr>
            <a:normAutofit/>
          </a:bodyPr>
          <a:lstStyle>
            <a:lvl1pPr>
              <a:defRPr sz="4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流隸體" panose="03000709000000000000" pitchFamily="65" charset="-120"/>
                <a:ea typeface="華康流隸體" panose="03000709000000000000" pitchFamily="65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827584" y="4149080"/>
            <a:ext cx="5832648" cy="1728192"/>
          </a:xfrm>
        </p:spPr>
        <p:txBody>
          <a:bodyPr>
            <a:normAutofit/>
          </a:bodyPr>
          <a:lstStyle>
            <a:lvl1pPr marL="0" indent="0" algn="ctr">
              <a:buNone/>
              <a:defRPr sz="4000" b="0">
                <a:solidFill>
                  <a:srgbClr val="0000FF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按一下以編輯母片副標題樣式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02763-9D2D-4D8E-B05C-195994799CCA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2019/2/20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95577-BF6F-442F-AE7B-77F69125F06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9174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02763-9D2D-4D8E-B05C-195994799CCA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2019/2/20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95577-BF6F-442F-AE7B-77F69125F06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6173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02763-9D2D-4D8E-B05C-195994799CCA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2019/2/20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95577-BF6F-442F-AE7B-77F69125F06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9626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02763-9D2D-4D8E-B05C-195994799CCA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2019/2/20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95577-BF6F-442F-AE7B-77F69125F06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3265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02763-9D2D-4D8E-B05C-195994799CCA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2019/2/20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95577-BF6F-442F-AE7B-77F69125F06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931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02763-9D2D-4D8E-B05C-195994799CCA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2019/2/20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95577-BF6F-442F-AE7B-77F69125F06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6681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02763-9D2D-4D8E-B05C-195994799CCA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2019/2/20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95577-BF6F-442F-AE7B-77F69125F06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1774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02763-9D2D-4D8E-B05C-195994799CCA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2019/2/20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95577-BF6F-442F-AE7B-77F69125F06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669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4A042-9806-49FC-8AD2-EB472CF90FB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2019/2/20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4B98A-A82F-490F-9C27-CFEC75374C54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240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02763-9D2D-4D8E-B05C-195994799CCA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2019/2/20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95577-BF6F-442F-AE7B-77F69125F06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9807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02763-9D2D-4D8E-B05C-195994799CCA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2019/2/20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95577-BF6F-442F-AE7B-77F69125F06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2600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02763-9D2D-4D8E-B05C-195994799CCA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2019/2/20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95577-BF6F-442F-AE7B-77F69125F06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5685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A865F-E285-4BFC-9023-34F1E02B9E24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2019/2/20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36C9A-FE99-49CE-AD32-90FD6E591A5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781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A865F-E285-4BFC-9023-34F1E02B9E24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2019/2/20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36C9A-FE99-49CE-AD32-90FD6E591A5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6727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A865F-E285-4BFC-9023-34F1E02B9E24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2019/2/20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36C9A-FE99-49CE-AD32-90FD6E591A5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0583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A865F-E285-4BFC-9023-34F1E02B9E24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2019/2/20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36C9A-FE99-49CE-AD32-90FD6E591A5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614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A865F-E285-4BFC-9023-34F1E02B9E24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2019/2/20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36C9A-FE99-49CE-AD32-90FD6E591A5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9320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A865F-E285-4BFC-9023-34F1E02B9E24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2019/2/20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36C9A-FE99-49CE-AD32-90FD6E591A5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9551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A865F-E285-4BFC-9023-34F1E02B9E24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2019/2/20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36C9A-FE99-49CE-AD32-90FD6E591A5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192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4A042-9806-49FC-8AD2-EB472CF90FB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2019/2/20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4B98A-A82F-490F-9C27-CFEC75374C54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1075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A865F-E285-4BFC-9023-34F1E02B9E24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2019/2/20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36C9A-FE99-49CE-AD32-90FD6E591A5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8030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A865F-E285-4BFC-9023-34F1E02B9E24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2019/2/20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36C9A-FE99-49CE-AD32-90FD6E591A5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5856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A865F-E285-4BFC-9023-34F1E02B9E24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2019/2/20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36C9A-FE99-49CE-AD32-90FD6E591A5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8955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A865F-E285-4BFC-9023-34F1E02B9E24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2019/2/20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36C9A-FE99-49CE-AD32-90FD6E591A5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1687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F6DEA-B997-48F3-BF2D-BBD094C09B20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2019/2/20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3C971-81ED-429A-9953-7FB03CC50F6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0896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F6DEA-B997-48F3-BF2D-BBD094C09B20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2019/2/20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3C971-81ED-429A-9953-7FB03CC50F6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1084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F6DEA-B997-48F3-BF2D-BBD094C09B20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2019/2/20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3C971-81ED-429A-9953-7FB03CC50F6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0626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F6DEA-B997-48F3-BF2D-BBD094C09B20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2019/2/20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3C971-81ED-429A-9953-7FB03CC50F6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0976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F6DEA-B997-48F3-BF2D-BBD094C09B20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2019/2/20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3C971-81ED-429A-9953-7FB03CC50F6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011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F6DEA-B997-48F3-BF2D-BBD094C09B20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2019/2/20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3C971-81ED-429A-9953-7FB03CC50F6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337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4A042-9806-49FC-8AD2-EB472CF90FB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2019/2/20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4B98A-A82F-490F-9C27-CFEC75374C54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12254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F6DEA-B997-48F3-BF2D-BBD094C09B20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2019/2/20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3C971-81ED-429A-9953-7FB03CC50F6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1334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F6DEA-B997-48F3-BF2D-BBD094C09B20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2019/2/20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3C971-81ED-429A-9953-7FB03CC50F6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1972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F6DEA-B997-48F3-BF2D-BBD094C09B20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2019/2/20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3C971-81ED-429A-9953-7FB03CC50F6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3283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F6DEA-B997-48F3-BF2D-BBD094C09B20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2019/2/20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3C971-81ED-429A-9953-7FB03CC50F6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7485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F6DEA-B997-48F3-BF2D-BBD094C09B20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2019/2/20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3C971-81ED-429A-9953-7FB03CC50F6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257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4A042-9806-49FC-8AD2-EB472CF90FB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2019/2/20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4B98A-A82F-490F-9C27-CFEC75374C54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078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4A042-9806-49FC-8AD2-EB472CF90FB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2019/2/20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4B98A-A82F-490F-9C27-CFEC75374C54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19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4A042-9806-49FC-8AD2-EB472CF90FB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2019/2/20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4B98A-A82F-490F-9C27-CFEC75374C54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691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4A042-9806-49FC-8AD2-EB472CF90FB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2019/2/20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4B98A-A82F-490F-9C27-CFEC75374C54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513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4A042-9806-49FC-8AD2-EB472CF90FB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2019/2/20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4B98A-A82F-490F-9C27-CFEC75374C54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119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4A042-9806-49FC-8AD2-EB472CF90FB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2019/2/20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4B98A-A82F-490F-9C27-CFEC75374C54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655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02763-9D2D-4D8E-B05C-195994799CCA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2019/2/20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95577-BF6F-442F-AE7B-77F69125F06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175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華康秀風體W3" panose="03000309000000000000" pitchFamily="65" charset="-120"/>
          <a:ea typeface="華康秀風體W3" panose="03000309000000000000" pitchFamily="65" charset="-12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華康秀風體W3" panose="03000309000000000000" pitchFamily="65" charset="-120"/>
          <a:ea typeface="華康秀風體W3" panose="03000309000000000000" pitchFamily="65" charset="-12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華康秀風體W3" panose="03000309000000000000" pitchFamily="65" charset="-120"/>
          <a:ea typeface="華康秀風體W3" panose="03000309000000000000" pitchFamily="65" charset="-120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華康秀風體W3" panose="03000309000000000000" pitchFamily="65" charset="-120"/>
          <a:ea typeface="華康秀風體W3" panose="03000309000000000000" pitchFamily="65" charset="-120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華康秀風體W3" panose="03000309000000000000" pitchFamily="65" charset="-120"/>
          <a:ea typeface="華康秀風體W3" panose="03000309000000000000" pitchFamily="65" charset="-120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華康秀風體W3" panose="03000309000000000000" pitchFamily="65" charset="-120"/>
          <a:ea typeface="華康秀風體W3" panose="03000309000000000000" pitchFamily="65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FA865F-E285-4BFC-9023-34F1E02B9E24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2019/2/20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36C9A-FE99-49CE-AD32-90FD6E591A5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548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F6DEA-B997-48F3-BF2D-BBD094C09B20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2019/2/20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43C971-81ED-429A-9953-7FB03CC50F6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804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王漢宗仿黑體繁" panose="03000500000000000000" pitchFamily="66" charset="-120"/>
          <a:ea typeface="王漢宗仿黑體繁" panose="03000500000000000000" pitchFamily="66" charset="-12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王漢宗仿黑體繁" panose="03000500000000000000" pitchFamily="66" charset="-120"/>
          <a:ea typeface="王漢宗仿黑體繁" panose="03000500000000000000" pitchFamily="66" charset="-12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王漢宗仿黑體繁" panose="03000500000000000000" pitchFamily="66" charset="-120"/>
          <a:ea typeface="王漢宗仿黑體繁" panose="03000500000000000000" pitchFamily="66" charset="-120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王漢宗仿黑體繁" panose="03000500000000000000" pitchFamily="66" charset="-120"/>
          <a:ea typeface="王漢宗仿黑體繁" panose="03000500000000000000" pitchFamily="66" charset="-120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王漢宗仿黑體繁" panose="03000500000000000000" pitchFamily="66" charset="-120"/>
          <a:ea typeface="王漢宗仿黑體繁" panose="03000500000000000000" pitchFamily="66" charset="-120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王漢宗仿黑體繁" panose="03000500000000000000" pitchFamily="66" charset="-120"/>
          <a:ea typeface="王漢宗仿黑體繁" panose="03000500000000000000" pitchFamily="66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lh5.ggpht.com/-p-qTn92aTuw/Ubd3z4GK8GI/AAAAAAAANmE/w8FafbGCH10/s9000/DM2_Minion_Dave_020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37"/>
          <a:stretch/>
        </p:blipFill>
        <p:spPr bwMode="auto">
          <a:xfrm>
            <a:off x="5908752" y="188640"/>
            <a:ext cx="6470495" cy="6898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434479" y="1052736"/>
            <a:ext cx="583525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8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俏黑體P" panose="040B0900000000000000" pitchFamily="82" charset="-120"/>
                <a:ea typeface="文鼎俏黑體P" panose="040B0900000000000000" pitchFamily="82" charset="-120"/>
              </a:rPr>
              <a:t>身體紅綠燈</a:t>
            </a:r>
            <a:endParaRPr lang="en-US" altLang="zh-TW" sz="88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俏黑體P" panose="040B0900000000000000" pitchFamily="82" charset="-120"/>
              <a:ea typeface="文鼎俏黑體P" panose="040B0900000000000000" pitchFamily="82" charset="-120"/>
            </a:endParaRPr>
          </a:p>
        </p:txBody>
      </p:sp>
      <p:pic>
        <p:nvPicPr>
          <p:cNvPr id="3076" name="Picture 4" descr="http://cliparts.co/cliparts/6cr/odr/6crodrGLi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73016"/>
            <a:ext cx="2390768" cy="287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01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5832648" cy="1138138"/>
          </a:xfrm>
        </p:spPr>
        <p:txBody>
          <a:bodyPr>
            <a:noAutofit/>
          </a:bodyPr>
          <a:lstStyle/>
          <a:p>
            <a:r>
              <a:rPr lang="zh-TW" altLang="en-US" sz="4800" dirty="0" smtClean="0">
                <a:solidFill>
                  <a:srgbClr val="154602"/>
                </a:solidFill>
                <a:latin typeface="華康布丁體(P)" panose="040B0C00000000000000" pitchFamily="82" charset="-120"/>
                <a:ea typeface="華康布丁體(P)" panose="040B0C00000000000000" pitchFamily="82" charset="-120"/>
              </a:rPr>
              <a:t>我的身體界線</a:t>
            </a:r>
            <a:endParaRPr lang="zh-TW" altLang="en-US" sz="4800" dirty="0">
              <a:solidFill>
                <a:srgbClr val="154602"/>
              </a:solidFill>
              <a:latin typeface="華康布丁體(P)" panose="040B0C00000000000000" pitchFamily="82" charset="-120"/>
              <a:ea typeface="華康布丁體(P)" panose="040B0C00000000000000" pitchFamily="82" charset="-120"/>
            </a:endParaRPr>
          </a:p>
        </p:txBody>
      </p:sp>
      <p:pic>
        <p:nvPicPr>
          <p:cNvPr id="4" name="圖片 3" descr="http://www.healthliteracyplace.org.uk/media/1255/body-outline-adult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561779"/>
            <a:ext cx="3530133" cy="374441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標題 1"/>
          <p:cNvSpPr txBox="1">
            <a:spLocks/>
          </p:cNvSpPr>
          <p:nvPr/>
        </p:nvSpPr>
        <p:spPr>
          <a:xfrm>
            <a:off x="251520" y="1398786"/>
            <a:ext cx="6768752" cy="11381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algn="l"/>
            <a:r>
              <a:rPr lang="zh-TW" altLang="en-US" sz="3200" dirty="0" smtClean="0">
                <a:solidFill>
                  <a:srgbClr val="154602"/>
                </a:solidFill>
                <a:latin typeface="華康布丁體(P)" panose="040B0C00000000000000" pitchFamily="82" charset="-120"/>
                <a:ea typeface="華康布丁體(P)" panose="040B0C00000000000000" pitchFamily="82" charset="-120"/>
              </a:rPr>
              <a:t>請在</a:t>
            </a:r>
            <a:r>
              <a:rPr lang="zh-TW" altLang="en-US" sz="3200" dirty="0" smtClean="0">
                <a:solidFill>
                  <a:srgbClr val="FF0000"/>
                </a:solidFill>
                <a:latin typeface="華康布丁體(P)" panose="040B0C00000000000000" pitchFamily="82" charset="-120"/>
                <a:ea typeface="華康布丁體(P)" panose="040B0C00000000000000" pitchFamily="82" charset="-120"/>
              </a:rPr>
              <a:t>適當的身體部位</a:t>
            </a:r>
            <a:r>
              <a:rPr lang="zh-TW" altLang="en-US" sz="3200" dirty="0" smtClean="0">
                <a:solidFill>
                  <a:srgbClr val="154602"/>
                </a:solidFill>
                <a:latin typeface="華康布丁體(P)" panose="040B0C00000000000000" pitchFamily="82" charset="-120"/>
                <a:ea typeface="華康布丁體(P)" panose="040B0C00000000000000" pitchFamily="82" charset="-120"/>
              </a:rPr>
              <a:t>塗上</a:t>
            </a:r>
            <a:r>
              <a:rPr lang="zh-TW" altLang="en-US" sz="3200" dirty="0" smtClean="0">
                <a:solidFill>
                  <a:srgbClr val="FF0000"/>
                </a:solidFill>
                <a:latin typeface="華康布丁體(P)" panose="040B0C00000000000000" pitchFamily="82" charset="-120"/>
                <a:ea typeface="華康布丁體(P)" panose="040B0C00000000000000" pitchFamily="82" charset="-120"/>
              </a:rPr>
              <a:t>相對的顏色</a:t>
            </a:r>
            <a:endParaRPr lang="zh-TW" altLang="en-US" sz="3200" dirty="0">
              <a:solidFill>
                <a:srgbClr val="FF0000"/>
              </a:solidFill>
              <a:latin typeface="華康布丁體(P)" panose="040B0C00000000000000" pitchFamily="82" charset="-120"/>
              <a:ea typeface="華康布丁體(P)" panose="040B0C00000000000000" pitchFamily="8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4223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103學年度 實習學校\103上 活動_新移民.多元文化\圖片\Minion invites with border - blan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0089" y="0"/>
            <a:ext cx="9610063" cy="6841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0" y="972701"/>
            <a:ext cx="26642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800" dirty="0" smtClean="0">
                <a:latin typeface="文鼎俏黑體P" panose="040B0900000000000000" pitchFamily="82" charset="-120"/>
                <a:ea typeface="文鼎俏黑體P" panose="040B0900000000000000" pitchFamily="82" charset="-120"/>
              </a:rPr>
              <a:t>結語</a:t>
            </a:r>
            <a:endParaRPr lang="zh-TW" altLang="en-US" sz="8800" dirty="0">
              <a:latin typeface="文鼎俏黑體P" panose="040B0900000000000000" pitchFamily="82" charset="-120"/>
              <a:ea typeface="文鼎俏黑體P" panose="040B0900000000000000" pitchFamily="82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2771800" y="1484784"/>
            <a:ext cx="51125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latin typeface="文鼎甜妞體P" panose="040B0900000000000000" pitchFamily="82" charset="-120"/>
                <a:ea typeface="文鼎甜妞體P" panose="040B0900000000000000" pitchFamily="82" charset="-120"/>
              </a:rPr>
              <a:t>沒有人有完全相同的身體界線，每個人都要尊重他人的身體自主權，避免侵犯他人，並且達到真正的</a:t>
            </a:r>
            <a:r>
              <a:rPr lang="zh-TW" altLang="en-US" sz="3200" dirty="0" smtClean="0">
                <a:solidFill>
                  <a:srgbClr val="FF0000"/>
                </a:solidFill>
                <a:latin typeface="文鼎甜妞體P" panose="040B0900000000000000" pitchFamily="82" charset="-120"/>
                <a:ea typeface="文鼎甜妞體P" panose="040B0900000000000000" pitchFamily="82" charset="-120"/>
              </a:rPr>
              <a:t>身體管理人</a:t>
            </a:r>
            <a:r>
              <a:rPr lang="zh-TW" altLang="en-US" sz="3200" dirty="0" smtClean="0">
                <a:latin typeface="文鼎甜妞體P" panose="040B0900000000000000" pitchFamily="82" charset="-120"/>
                <a:ea typeface="文鼎甜妞體P" panose="040B0900000000000000" pitchFamily="82" charset="-120"/>
              </a:rPr>
              <a:t>的角色</a:t>
            </a:r>
            <a:endParaRPr lang="zh-TW" altLang="en-US" sz="3200" dirty="0">
              <a:latin typeface="文鼎甜妞體P" panose="040B0900000000000000" pitchFamily="82" charset="-120"/>
              <a:ea typeface="文鼎甜妞體P" panose="040B0900000000000000" pitchFamily="8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740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b="0" dirty="0" smtClean="0">
                <a:solidFill>
                  <a:srgbClr val="036308"/>
                </a:solidFill>
                <a:latin typeface="華康布丁體(P)" panose="02010600010101010101" pitchFamily="2" charset="-120"/>
                <a:ea typeface="華康布丁體(P)" panose="02010600010101010101" pitchFamily="2" charset="-120"/>
              </a:rPr>
              <a:t>人際距離</a:t>
            </a:r>
            <a:endParaRPr lang="zh-TW" altLang="en-US" sz="4800" b="0" dirty="0">
              <a:solidFill>
                <a:srgbClr val="036308"/>
              </a:solidFill>
              <a:latin typeface="華康布丁體(P)" panose="02010600010101010101" pitchFamily="2" charset="-120"/>
              <a:ea typeface="華康布丁體(P)" panose="02010600010101010101" pitchFamily="2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323528" y="1826312"/>
            <a:ext cx="84969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zh-TW" altLang="en-US" sz="3600" dirty="0" smtClean="0">
                <a:solidFill>
                  <a:srgbClr val="036308"/>
                </a:solidFill>
                <a:latin typeface="+mj-ea"/>
                <a:ea typeface="+mj-ea"/>
              </a:rPr>
              <a:t>為了</a:t>
            </a:r>
            <a:r>
              <a:rPr lang="zh-TW" altLang="en-US" sz="3600" dirty="0">
                <a:solidFill>
                  <a:srgbClr val="036308"/>
                </a:solidFill>
                <a:latin typeface="+mj-ea"/>
                <a:ea typeface="+mj-ea"/>
              </a:rPr>
              <a:t>保持人際關係心理上的</a:t>
            </a:r>
            <a:r>
              <a:rPr lang="zh-TW" altLang="en-US" sz="3600" dirty="0">
                <a:solidFill>
                  <a:srgbClr val="FF0000"/>
                </a:solidFill>
                <a:latin typeface="+mj-ea"/>
                <a:ea typeface="+mj-ea"/>
              </a:rPr>
              <a:t>安全感</a:t>
            </a:r>
            <a:r>
              <a:rPr lang="zh-TW" altLang="en-US" sz="3600" dirty="0">
                <a:solidFill>
                  <a:srgbClr val="036308"/>
                </a:solidFill>
                <a:latin typeface="+mj-ea"/>
                <a:ea typeface="+mj-ea"/>
              </a:rPr>
              <a:t>，會不自覺地與別人保持相當空間距離</a:t>
            </a:r>
            <a:r>
              <a:rPr lang="zh-TW" altLang="en-US" sz="3600" dirty="0" smtClean="0">
                <a:solidFill>
                  <a:srgbClr val="036308"/>
                </a:solidFill>
                <a:latin typeface="+mj-ea"/>
                <a:ea typeface="+mj-ea"/>
              </a:rPr>
              <a:t>。</a:t>
            </a:r>
            <a:endParaRPr lang="en-US" altLang="zh-TW" sz="3600" dirty="0" smtClean="0">
              <a:solidFill>
                <a:srgbClr val="036308"/>
              </a:solidFill>
              <a:latin typeface="+mj-ea"/>
              <a:ea typeface="+mj-ea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TW" altLang="en-US" sz="3600" dirty="0" smtClean="0">
                <a:solidFill>
                  <a:srgbClr val="036308"/>
                </a:solidFill>
                <a:latin typeface="+mj-ea"/>
                <a:ea typeface="+mj-ea"/>
              </a:rPr>
              <a:t>人</a:t>
            </a:r>
            <a:r>
              <a:rPr lang="zh-TW" altLang="en-US" sz="3600" dirty="0">
                <a:solidFill>
                  <a:srgbClr val="036308"/>
                </a:solidFill>
                <a:latin typeface="+mj-ea"/>
                <a:ea typeface="+mj-ea"/>
              </a:rPr>
              <a:t>與人之間因為親疏遠近不同，會不自覺保持談話互動的空間距離。</a:t>
            </a:r>
          </a:p>
        </p:txBody>
      </p:sp>
      <p:pic>
        <p:nvPicPr>
          <p:cNvPr id="4098" name="Picture 2" descr="http://www.against-the-grain.com/wp-content/uploads/2013/03/people-crowds-webpages.scu_.edu_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752805"/>
            <a:ext cx="3345036" cy="2086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10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5832648" cy="1138138"/>
          </a:xfrm>
        </p:spPr>
        <p:txBody>
          <a:bodyPr>
            <a:noAutofit/>
          </a:bodyPr>
          <a:lstStyle/>
          <a:p>
            <a:r>
              <a:rPr lang="zh-TW" altLang="en-US" sz="4800" dirty="0" smtClean="0">
                <a:solidFill>
                  <a:srgbClr val="154602"/>
                </a:solidFill>
                <a:latin typeface="華康布丁體(P)" panose="040B0C00000000000000" pitchFamily="82" charset="-120"/>
                <a:ea typeface="華康布丁體(P)" panose="040B0C00000000000000" pitchFamily="82" charset="-120"/>
              </a:rPr>
              <a:t>人際距離</a:t>
            </a:r>
            <a:endParaRPr lang="zh-TW" altLang="en-US" sz="4800" dirty="0">
              <a:solidFill>
                <a:srgbClr val="154602"/>
              </a:solidFill>
              <a:latin typeface="華康布丁體(P)" panose="040B0C00000000000000" pitchFamily="82" charset="-120"/>
              <a:ea typeface="華康布丁體(P)" panose="040B0C00000000000000" pitchFamily="82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6203032" cy="4637112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solidFill>
                  <a:srgbClr val="036308"/>
                </a:solidFill>
                <a:latin typeface="文鼎甜妞體P" panose="040B0900000000000000" pitchFamily="82" charset="-120"/>
                <a:ea typeface="文鼎甜妞體P" panose="040B0900000000000000" pitchFamily="82" charset="-120"/>
              </a:rPr>
              <a:t>公共距離</a:t>
            </a:r>
            <a:r>
              <a:rPr lang="en-US" altLang="zh-TW" dirty="0" smtClean="0">
                <a:solidFill>
                  <a:srgbClr val="036308"/>
                </a:solidFill>
                <a:latin typeface="文鼎甜妞體P" panose="040B0900000000000000" pitchFamily="82" charset="-120"/>
                <a:ea typeface="文鼎甜妞體P" panose="040B0900000000000000" pitchFamily="82" charset="-120"/>
              </a:rPr>
              <a:t>:</a:t>
            </a:r>
          </a:p>
          <a:p>
            <a:pPr marL="0" indent="0">
              <a:buNone/>
            </a:pPr>
            <a:r>
              <a:rPr lang="zh-TW" altLang="en-US" dirty="0" smtClean="0">
                <a:solidFill>
                  <a:srgbClr val="036308"/>
                </a:solidFill>
                <a:latin typeface="文鼎甜妞體P" panose="040B0900000000000000" pitchFamily="82" charset="-120"/>
                <a:ea typeface="文鼎甜妞體P" panose="040B0900000000000000" pitchFamily="82" charset="-120"/>
              </a:rPr>
              <a:t>    </a:t>
            </a:r>
            <a:r>
              <a:rPr lang="en-US" altLang="zh-TW" dirty="0" smtClean="0">
                <a:solidFill>
                  <a:srgbClr val="FF0000"/>
                </a:solidFill>
                <a:latin typeface="文鼎甜妞體P" panose="040B0900000000000000" pitchFamily="82" charset="-120"/>
                <a:ea typeface="文鼎甜妞體P" panose="040B0900000000000000" pitchFamily="82" charset="-120"/>
              </a:rPr>
              <a:t>350</a:t>
            </a:r>
            <a:r>
              <a:rPr lang="zh-TW" altLang="en-US" dirty="0" smtClean="0">
                <a:solidFill>
                  <a:srgbClr val="FF0000"/>
                </a:solidFill>
                <a:latin typeface="文鼎甜妞體P" panose="040B0900000000000000" pitchFamily="82" charset="-120"/>
                <a:ea typeface="文鼎甜妞體P" panose="040B0900000000000000" pitchFamily="82" charset="-120"/>
              </a:rPr>
              <a:t>公分以外</a:t>
            </a:r>
            <a:endParaRPr lang="en-US" altLang="zh-TW" dirty="0" smtClean="0">
              <a:solidFill>
                <a:srgbClr val="FF0000"/>
              </a:solidFill>
              <a:latin typeface="文鼎甜妞體P" panose="040B0900000000000000" pitchFamily="82" charset="-120"/>
              <a:ea typeface="文鼎甜妞體P" panose="040B0900000000000000" pitchFamily="82" charset="-120"/>
            </a:endParaRPr>
          </a:p>
          <a:p>
            <a:r>
              <a:rPr lang="zh-TW" altLang="en-US" dirty="0" smtClean="0">
                <a:solidFill>
                  <a:srgbClr val="036308"/>
                </a:solidFill>
                <a:latin typeface="文鼎甜妞體P" panose="040B0900000000000000" pitchFamily="82" charset="-120"/>
                <a:ea typeface="文鼎甜妞體P" panose="040B0900000000000000" pitchFamily="82" charset="-120"/>
              </a:rPr>
              <a:t>最遠的距離，能夠和別人保持最安全的距離。</a:t>
            </a:r>
            <a:endParaRPr lang="en-US" altLang="zh-TW" dirty="0" smtClean="0">
              <a:solidFill>
                <a:srgbClr val="036308"/>
              </a:solidFill>
              <a:latin typeface="文鼎甜妞體P" panose="040B0900000000000000" pitchFamily="82" charset="-120"/>
              <a:ea typeface="文鼎甜妞體P" panose="040B0900000000000000" pitchFamily="82" charset="-120"/>
            </a:endParaRPr>
          </a:p>
          <a:p>
            <a:r>
              <a:rPr lang="zh-TW" altLang="en-US" dirty="0" smtClean="0">
                <a:solidFill>
                  <a:srgbClr val="036308"/>
                </a:solidFill>
                <a:latin typeface="文鼎甜妞體P" panose="040B0900000000000000" pitchFamily="82" charset="-120"/>
                <a:ea typeface="文鼎甜妞體P" panose="040B0900000000000000" pitchFamily="82" charset="-120"/>
              </a:rPr>
              <a:t>例如</a:t>
            </a:r>
            <a:r>
              <a:rPr lang="en-US" altLang="zh-TW" dirty="0" smtClean="0">
                <a:solidFill>
                  <a:srgbClr val="036308"/>
                </a:solidFill>
                <a:latin typeface="文鼎甜妞體P" panose="040B0900000000000000" pitchFamily="82" charset="-120"/>
                <a:ea typeface="文鼎甜妞體P" panose="040B0900000000000000" pitchFamily="82" charset="-120"/>
              </a:rPr>
              <a:t>:</a:t>
            </a:r>
            <a:r>
              <a:rPr lang="zh-TW" altLang="en-US" dirty="0" smtClean="0">
                <a:solidFill>
                  <a:srgbClr val="036308"/>
                </a:solidFill>
                <a:latin typeface="文鼎甜妞體P" panose="040B0900000000000000" pitchFamily="82" charset="-120"/>
                <a:ea typeface="文鼎甜妞體P" panose="040B0900000000000000" pitchFamily="82" charset="-120"/>
              </a:rPr>
              <a:t>發表演說。</a:t>
            </a:r>
            <a:endParaRPr lang="en-US" altLang="zh-TW" dirty="0">
              <a:solidFill>
                <a:srgbClr val="036308"/>
              </a:solidFill>
              <a:latin typeface="文鼎甜妞體P" panose="040B0900000000000000" pitchFamily="82" charset="-120"/>
              <a:ea typeface="文鼎甜妞體P" panose="040B0900000000000000" pitchFamily="82" charset="-120"/>
            </a:endParaRPr>
          </a:p>
          <a:p>
            <a:endParaRPr lang="en-US" altLang="zh-TW" dirty="0">
              <a:latin typeface="文鼎甜妞體P" panose="040B0900000000000000" pitchFamily="82" charset="-120"/>
              <a:ea typeface="文鼎甜妞體P" panose="040B0900000000000000" pitchFamily="82" charset="-120"/>
            </a:endParaRPr>
          </a:p>
          <a:p>
            <a:endParaRPr lang="en-US" altLang="zh-TW" dirty="0" smtClean="0">
              <a:latin typeface="文鼎甜妞體P" panose="040B0900000000000000" pitchFamily="82" charset="-120"/>
              <a:ea typeface="文鼎甜妞體P" panose="040B0900000000000000" pitchFamily="82" charset="-120"/>
            </a:endParaRPr>
          </a:p>
          <a:p>
            <a:pPr marL="0" indent="0">
              <a:buNone/>
            </a:pPr>
            <a:endParaRPr lang="zh-TW" altLang="en-US" dirty="0">
              <a:latin typeface="文鼎甜妞體P" panose="040B0900000000000000" pitchFamily="82" charset="-120"/>
              <a:ea typeface="文鼎甜妞體P" panose="040B0900000000000000" pitchFamily="8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69580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5832648" cy="1138138"/>
          </a:xfrm>
        </p:spPr>
        <p:txBody>
          <a:bodyPr>
            <a:noAutofit/>
          </a:bodyPr>
          <a:lstStyle/>
          <a:p>
            <a:r>
              <a:rPr lang="zh-TW" altLang="en-US" sz="4800" dirty="0" smtClean="0">
                <a:solidFill>
                  <a:srgbClr val="154602"/>
                </a:solidFill>
                <a:latin typeface="華康布丁體(P)" panose="040B0C00000000000000" pitchFamily="82" charset="-120"/>
                <a:ea typeface="華康布丁體(P)" panose="040B0C00000000000000" pitchFamily="82" charset="-120"/>
              </a:rPr>
              <a:t>人際距離</a:t>
            </a:r>
            <a:endParaRPr lang="zh-TW" altLang="en-US" sz="4800" dirty="0">
              <a:solidFill>
                <a:srgbClr val="154602"/>
              </a:solidFill>
              <a:latin typeface="華康布丁體(P)" panose="040B0C00000000000000" pitchFamily="82" charset="-120"/>
              <a:ea typeface="華康布丁體(P)" panose="040B0C00000000000000" pitchFamily="82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6203032" cy="4637112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solidFill>
                  <a:srgbClr val="036308"/>
                </a:solidFill>
                <a:latin typeface="文鼎甜妞體P" panose="040B0900000000000000" pitchFamily="82" charset="-120"/>
                <a:ea typeface="文鼎甜妞體P" panose="040B0900000000000000" pitchFamily="82" charset="-120"/>
              </a:rPr>
              <a:t>社交距離</a:t>
            </a:r>
            <a:r>
              <a:rPr lang="en-US" altLang="zh-TW" dirty="0" smtClean="0">
                <a:solidFill>
                  <a:srgbClr val="036308"/>
                </a:solidFill>
                <a:latin typeface="文鼎甜妞體P" panose="040B0900000000000000" pitchFamily="82" charset="-120"/>
                <a:ea typeface="文鼎甜妞體P" panose="040B0900000000000000" pitchFamily="82" charset="-120"/>
              </a:rPr>
              <a:t>:</a:t>
            </a:r>
          </a:p>
          <a:p>
            <a:pPr marL="0" indent="0">
              <a:buNone/>
            </a:pPr>
            <a:r>
              <a:rPr lang="zh-TW" altLang="en-US" dirty="0" smtClean="0">
                <a:solidFill>
                  <a:srgbClr val="036308"/>
                </a:solidFill>
                <a:latin typeface="文鼎甜妞體P" panose="040B0900000000000000" pitchFamily="82" charset="-120"/>
                <a:ea typeface="文鼎甜妞體P" panose="040B0900000000000000" pitchFamily="82" charset="-120"/>
              </a:rPr>
              <a:t>    </a:t>
            </a:r>
            <a:r>
              <a:rPr lang="en-US" altLang="zh-TW" dirty="0" smtClean="0">
                <a:solidFill>
                  <a:srgbClr val="FF0000"/>
                </a:solidFill>
                <a:latin typeface="文鼎甜妞體P" panose="040B0900000000000000" pitchFamily="82" charset="-120"/>
                <a:ea typeface="文鼎甜妞體P" panose="040B0900000000000000" pitchFamily="82" charset="-120"/>
              </a:rPr>
              <a:t>120-350</a:t>
            </a:r>
            <a:r>
              <a:rPr lang="zh-TW" altLang="en-US" dirty="0" smtClean="0">
                <a:solidFill>
                  <a:srgbClr val="FF0000"/>
                </a:solidFill>
                <a:latin typeface="文鼎甜妞體P" panose="040B0900000000000000" pitchFamily="82" charset="-120"/>
                <a:ea typeface="文鼎甜妞體P" panose="040B0900000000000000" pitchFamily="82" charset="-120"/>
              </a:rPr>
              <a:t>公分</a:t>
            </a:r>
            <a:endParaRPr lang="en-US" altLang="zh-TW" dirty="0" smtClean="0">
              <a:solidFill>
                <a:srgbClr val="FF0000"/>
              </a:solidFill>
              <a:latin typeface="文鼎甜妞體P" panose="040B0900000000000000" pitchFamily="82" charset="-120"/>
              <a:ea typeface="文鼎甜妞體P" panose="040B0900000000000000" pitchFamily="82" charset="-120"/>
            </a:endParaRPr>
          </a:p>
          <a:p>
            <a:r>
              <a:rPr lang="zh-TW" altLang="en-US" dirty="0" smtClean="0">
                <a:solidFill>
                  <a:srgbClr val="036308"/>
                </a:solidFill>
                <a:latin typeface="文鼎甜妞體P" panose="040B0900000000000000" pitchFamily="82" charset="-120"/>
                <a:ea typeface="文鼎甜妞體P" panose="040B0900000000000000" pitchFamily="82" charset="-120"/>
              </a:rPr>
              <a:t>發生在社會或職場上等商業的場合。</a:t>
            </a:r>
            <a:endParaRPr lang="en-US" altLang="zh-TW" dirty="0" smtClean="0">
              <a:solidFill>
                <a:srgbClr val="036308"/>
              </a:solidFill>
              <a:latin typeface="文鼎甜妞體P" panose="040B0900000000000000" pitchFamily="82" charset="-120"/>
              <a:ea typeface="文鼎甜妞體P" panose="040B0900000000000000" pitchFamily="82" charset="-120"/>
            </a:endParaRPr>
          </a:p>
          <a:p>
            <a:r>
              <a:rPr lang="zh-TW" altLang="en-US" dirty="0" smtClean="0">
                <a:solidFill>
                  <a:srgbClr val="036308"/>
                </a:solidFill>
                <a:latin typeface="文鼎甜妞體P" panose="040B0900000000000000" pitchFamily="82" charset="-120"/>
                <a:ea typeface="文鼎甜妞體P" panose="040B0900000000000000" pitchFamily="82" charset="-120"/>
              </a:rPr>
              <a:t>例如</a:t>
            </a:r>
            <a:r>
              <a:rPr lang="en-US" altLang="zh-TW" dirty="0" smtClean="0">
                <a:solidFill>
                  <a:srgbClr val="036308"/>
                </a:solidFill>
                <a:latin typeface="文鼎甜妞體P" panose="040B0900000000000000" pitchFamily="82" charset="-120"/>
                <a:ea typeface="文鼎甜妞體P" panose="040B0900000000000000" pitchFamily="82" charset="-120"/>
              </a:rPr>
              <a:t>:</a:t>
            </a:r>
            <a:r>
              <a:rPr lang="zh-TW" altLang="en-US" dirty="0" smtClean="0">
                <a:solidFill>
                  <a:srgbClr val="036308"/>
                </a:solidFill>
                <a:latin typeface="文鼎甜妞體P" panose="040B0900000000000000" pitchFamily="82" charset="-120"/>
                <a:ea typeface="文鼎甜妞體P" panose="040B0900000000000000" pitchFamily="82" charset="-120"/>
              </a:rPr>
              <a:t>業務和顧客。</a:t>
            </a:r>
            <a:endParaRPr lang="en-US" altLang="zh-TW" dirty="0">
              <a:solidFill>
                <a:srgbClr val="036308"/>
              </a:solidFill>
              <a:latin typeface="文鼎甜妞體P" panose="040B0900000000000000" pitchFamily="82" charset="-120"/>
              <a:ea typeface="文鼎甜妞體P" panose="040B0900000000000000" pitchFamily="82" charset="-120"/>
            </a:endParaRPr>
          </a:p>
          <a:p>
            <a:endParaRPr lang="en-US" altLang="zh-TW" dirty="0">
              <a:latin typeface="文鼎甜妞體P" panose="040B0900000000000000" pitchFamily="82" charset="-120"/>
              <a:ea typeface="文鼎甜妞體P" panose="040B0900000000000000" pitchFamily="82" charset="-120"/>
            </a:endParaRPr>
          </a:p>
          <a:p>
            <a:endParaRPr lang="en-US" altLang="zh-TW" dirty="0" smtClean="0">
              <a:latin typeface="文鼎甜妞體P" panose="040B0900000000000000" pitchFamily="82" charset="-120"/>
              <a:ea typeface="文鼎甜妞體P" panose="040B0900000000000000" pitchFamily="82" charset="-120"/>
            </a:endParaRPr>
          </a:p>
          <a:p>
            <a:pPr marL="0" indent="0">
              <a:buNone/>
            </a:pPr>
            <a:endParaRPr lang="zh-TW" altLang="en-US" dirty="0">
              <a:latin typeface="文鼎甜妞體P" panose="040B0900000000000000" pitchFamily="82" charset="-120"/>
              <a:ea typeface="文鼎甜妞體P" panose="040B0900000000000000" pitchFamily="8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87935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5832648" cy="1138138"/>
          </a:xfrm>
        </p:spPr>
        <p:txBody>
          <a:bodyPr>
            <a:noAutofit/>
          </a:bodyPr>
          <a:lstStyle/>
          <a:p>
            <a:r>
              <a:rPr lang="zh-TW" altLang="en-US" sz="4800" dirty="0" smtClean="0">
                <a:solidFill>
                  <a:srgbClr val="154602"/>
                </a:solidFill>
                <a:latin typeface="華康布丁體(P)" panose="040B0C00000000000000" pitchFamily="82" charset="-120"/>
                <a:ea typeface="華康布丁體(P)" panose="040B0C00000000000000" pitchFamily="82" charset="-120"/>
              </a:rPr>
              <a:t>人際距離</a:t>
            </a:r>
            <a:endParaRPr lang="zh-TW" altLang="en-US" sz="4800" dirty="0">
              <a:solidFill>
                <a:srgbClr val="154602"/>
              </a:solidFill>
              <a:latin typeface="華康布丁體(P)" panose="040B0C00000000000000" pitchFamily="82" charset="-120"/>
              <a:ea typeface="華康布丁體(P)" panose="040B0C00000000000000" pitchFamily="82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6203032" cy="4637112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solidFill>
                  <a:srgbClr val="036308"/>
                </a:solidFill>
                <a:latin typeface="文鼎甜妞體P" panose="040B0900000000000000" pitchFamily="82" charset="-120"/>
                <a:ea typeface="文鼎甜妞體P" panose="040B0900000000000000" pitchFamily="82" charset="-120"/>
              </a:rPr>
              <a:t>個</a:t>
            </a:r>
            <a:r>
              <a:rPr lang="zh-TW" altLang="en-US" dirty="0">
                <a:solidFill>
                  <a:srgbClr val="036308"/>
                </a:solidFill>
                <a:latin typeface="文鼎甜妞體P" panose="040B0900000000000000" pitchFamily="82" charset="-120"/>
                <a:ea typeface="文鼎甜妞體P" panose="040B0900000000000000" pitchFamily="82" charset="-120"/>
              </a:rPr>
              <a:t>人</a:t>
            </a:r>
            <a:r>
              <a:rPr lang="zh-TW" altLang="en-US" dirty="0" smtClean="0">
                <a:solidFill>
                  <a:srgbClr val="036308"/>
                </a:solidFill>
                <a:latin typeface="文鼎甜妞體P" panose="040B0900000000000000" pitchFamily="82" charset="-120"/>
                <a:ea typeface="文鼎甜妞體P" panose="040B0900000000000000" pitchFamily="82" charset="-120"/>
              </a:rPr>
              <a:t>距離</a:t>
            </a:r>
            <a:r>
              <a:rPr lang="en-US" altLang="zh-TW" dirty="0" smtClean="0">
                <a:solidFill>
                  <a:srgbClr val="036308"/>
                </a:solidFill>
                <a:latin typeface="文鼎甜妞體P" panose="040B0900000000000000" pitchFamily="82" charset="-120"/>
                <a:ea typeface="文鼎甜妞體P" panose="040B0900000000000000" pitchFamily="82" charset="-120"/>
              </a:rPr>
              <a:t>:</a:t>
            </a:r>
          </a:p>
          <a:p>
            <a:pPr marL="0" indent="0">
              <a:buNone/>
            </a:pPr>
            <a:r>
              <a:rPr lang="zh-TW" altLang="en-US" dirty="0" smtClean="0">
                <a:solidFill>
                  <a:srgbClr val="036308"/>
                </a:solidFill>
                <a:latin typeface="文鼎甜妞體P" panose="040B0900000000000000" pitchFamily="82" charset="-120"/>
                <a:ea typeface="文鼎甜妞體P" panose="040B0900000000000000" pitchFamily="82" charset="-120"/>
              </a:rPr>
              <a:t>    </a:t>
            </a:r>
            <a:r>
              <a:rPr lang="en-US" altLang="zh-TW" dirty="0" smtClean="0">
                <a:solidFill>
                  <a:srgbClr val="FF0000"/>
                </a:solidFill>
                <a:latin typeface="文鼎甜妞體P" panose="040B0900000000000000" pitchFamily="82" charset="-120"/>
                <a:ea typeface="文鼎甜妞體P" panose="040B0900000000000000" pitchFamily="82" charset="-120"/>
              </a:rPr>
              <a:t>45-120</a:t>
            </a:r>
            <a:r>
              <a:rPr lang="zh-TW" altLang="en-US" dirty="0" smtClean="0">
                <a:solidFill>
                  <a:srgbClr val="FF0000"/>
                </a:solidFill>
                <a:latin typeface="文鼎甜妞體P" panose="040B0900000000000000" pitchFamily="82" charset="-120"/>
                <a:ea typeface="文鼎甜妞體P" panose="040B0900000000000000" pitchFamily="82" charset="-120"/>
              </a:rPr>
              <a:t>公分</a:t>
            </a:r>
            <a:endParaRPr lang="en-US" altLang="zh-TW" dirty="0" smtClean="0">
              <a:solidFill>
                <a:srgbClr val="FF0000"/>
              </a:solidFill>
              <a:latin typeface="文鼎甜妞體P" panose="040B0900000000000000" pitchFamily="82" charset="-120"/>
              <a:ea typeface="文鼎甜妞體P" panose="040B0900000000000000" pitchFamily="82" charset="-120"/>
            </a:endParaRPr>
          </a:p>
          <a:p>
            <a:r>
              <a:rPr lang="zh-TW" altLang="en-US" dirty="0" smtClean="0">
                <a:solidFill>
                  <a:srgbClr val="036308"/>
                </a:solidFill>
                <a:latin typeface="文鼎甜妞體P" panose="040B0900000000000000" pitchFamily="82" charset="-120"/>
                <a:ea typeface="文鼎甜妞體P" panose="040B0900000000000000" pitchFamily="82" charset="-120"/>
              </a:rPr>
              <a:t>私</a:t>
            </a:r>
            <a:r>
              <a:rPr lang="zh-TW" altLang="en-US" dirty="0">
                <a:solidFill>
                  <a:srgbClr val="036308"/>
                </a:solidFill>
                <a:latin typeface="文鼎甜妞體P" panose="040B0900000000000000" pitchFamily="82" charset="-120"/>
                <a:ea typeface="文鼎甜妞體P" panose="040B0900000000000000" pitchFamily="82" charset="-120"/>
              </a:rPr>
              <a:t>交</a:t>
            </a:r>
            <a:r>
              <a:rPr lang="zh-TW" altLang="en-US" dirty="0" smtClean="0">
                <a:solidFill>
                  <a:srgbClr val="036308"/>
                </a:solidFill>
                <a:latin typeface="文鼎甜妞體P" panose="040B0900000000000000" pitchFamily="82" charset="-120"/>
                <a:ea typeface="文鼎甜妞體P" panose="040B0900000000000000" pitchFamily="82" charset="-120"/>
              </a:rPr>
              <a:t>朋友的距離，代表你願意和對方建立關係。</a:t>
            </a:r>
            <a:endParaRPr lang="en-US" altLang="zh-TW" dirty="0" smtClean="0">
              <a:solidFill>
                <a:srgbClr val="036308"/>
              </a:solidFill>
              <a:latin typeface="文鼎甜妞體P" panose="040B0900000000000000" pitchFamily="82" charset="-120"/>
              <a:ea typeface="文鼎甜妞體P" panose="040B0900000000000000" pitchFamily="82" charset="-120"/>
            </a:endParaRPr>
          </a:p>
          <a:p>
            <a:r>
              <a:rPr lang="zh-TW" altLang="en-US" dirty="0" smtClean="0">
                <a:solidFill>
                  <a:srgbClr val="036308"/>
                </a:solidFill>
                <a:latin typeface="文鼎甜妞體P" panose="040B0900000000000000" pitchFamily="82" charset="-120"/>
                <a:ea typeface="文鼎甜妞體P" panose="040B0900000000000000" pitchFamily="82" charset="-120"/>
              </a:rPr>
              <a:t>例如</a:t>
            </a:r>
            <a:r>
              <a:rPr lang="en-US" altLang="zh-TW" dirty="0" smtClean="0">
                <a:solidFill>
                  <a:srgbClr val="036308"/>
                </a:solidFill>
                <a:latin typeface="文鼎甜妞體P" panose="040B0900000000000000" pitchFamily="82" charset="-120"/>
                <a:ea typeface="文鼎甜妞體P" panose="040B0900000000000000" pitchFamily="82" charset="-120"/>
              </a:rPr>
              <a:t>:</a:t>
            </a:r>
            <a:r>
              <a:rPr lang="zh-TW" altLang="en-US" dirty="0" smtClean="0">
                <a:solidFill>
                  <a:srgbClr val="036308"/>
                </a:solidFill>
                <a:latin typeface="文鼎甜妞體P" panose="040B0900000000000000" pitchFamily="82" charset="-120"/>
                <a:ea typeface="文鼎甜妞體P" panose="040B0900000000000000" pitchFamily="82" charset="-120"/>
              </a:rPr>
              <a:t>朋友</a:t>
            </a:r>
            <a:r>
              <a:rPr lang="zh-TW" altLang="en-US" dirty="0">
                <a:solidFill>
                  <a:srgbClr val="036308"/>
                </a:solidFill>
                <a:latin typeface="文鼎甜妞體P" panose="040B0900000000000000" pitchFamily="82" charset="-120"/>
                <a:ea typeface="文鼎甜妞體P" panose="040B0900000000000000" pitchFamily="82" charset="-120"/>
              </a:rPr>
              <a:t>互動</a:t>
            </a:r>
            <a:r>
              <a:rPr lang="zh-TW" altLang="en-US" dirty="0" smtClean="0">
                <a:solidFill>
                  <a:srgbClr val="036308"/>
                </a:solidFill>
                <a:latin typeface="文鼎甜妞體P" panose="040B0900000000000000" pitchFamily="82" charset="-120"/>
                <a:ea typeface="文鼎甜妞體P" panose="040B0900000000000000" pitchFamily="82" charset="-120"/>
              </a:rPr>
              <a:t>。</a:t>
            </a:r>
            <a:endParaRPr lang="en-US" altLang="zh-TW" dirty="0">
              <a:solidFill>
                <a:srgbClr val="036308"/>
              </a:solidFill>
              <a:latin typeface="文鼎甜妞體P" panose="040B0900000000000000" pitchFamily="82" charset="-120"/>
              <a:ea typeface="文鼎甜妞體P" panose="040B0900000000000000" pitchFamily="82" charset="-120"/>
            </a:endParaRPr>
          </a:p>
          <a:p>
            <a:endParaRPr lang="en-US" altLang="zh-TW" dirty="0">
              <a:latin typeface="文鼎甜妞體P" panose="040B0900000000000000" pitchFamily="82" charset="-120"/>
              <a:ea typeface="文鼎甜妞體P" panose="040B0900000000000000" pitchFamily="82" charset="-120"/>
            </a:endParaRPr>
          </a:p>
          <a:p>
            <a:endParaRPr lang="en-US" altLang="zh-TW" dirty="0" smtClean="0">
              <a:latin typeface="文鼎甜妞體P" panose="040B0900000000000000" pitchFamily="82" charset="-120"/>
              <a:ea typeface="文鼎甜妞體P" panose="040B0900000000000000" pitchFamily="82" charset="-120"/>
            </a:endParaRPr>
          </a:p>
          <a:p>
            <a:pPr marL="0" indent="0">
              <a:buNone/>
            </a:pPr>
            <a:endParaRPr lang="zh-TW" altLang="en-US" dirty="0">
              <a:latin typeface="文鼎甜妞體P" panose="040B0900000000000000" pitchFamily="82" charset="-120"/>
              <a:ea typeface="文鼎甜妞體P" panose="040B0900000000000000" pitchFamily="8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90133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5832648" cy="1138138"/>
          </a:xfrm>
        </p:spPr>
        <p:txBody>
          <a:bodyPr>
            <a:noAutofit/>
          </a:bodyPr>
          <a:lstStyle/>
          <a:p>
            <a:r>
              <a:rPr lang="zh-TW" altLang="en-US" sz="4800" dirty="0" smtClean="0">
                <a:solidFill>
                  <a:srgbClr val="154602"/>
                </a:solidFill>
                <a:latin typeface="華康布丁體(P)" panose="040B0C00000000000000" pitchFamily="82" charset="-120"/>
                <a:ea typeface="華康布丁體(P)" panose="040B0C00000000000000" pitchFamily="82" charset="-120"/>
              </a:rPr>
              <a:t>人際距離</a:t>
            </a:r>
            <a:endParaRPr lang="zh-TW" altLang="en-US" sz="4800" dirty="0">
              <a:solidFill>
                <a:srgbClr val="154602"/>
              </a:solidFill>
              <a:latin typeface="華康布丁體(P)" panose="040B0C00000000000000" pitchFamily="82" charset="-120"/>
              <a:ea typeface="華康布丁體(P)" panose="040B0C00000000000000" pitchFamily="82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6203032" cy="4637112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solidFill>
                  <a:srgbClr val="036308"/>
                </a:solidFill>
                <a:latin typeface="文鼎甜妞體P" panose="040B0900000000000000" pitchFamily="82" charset="-120"/>
                <a:ea typeface="文鼎甜妞體P" panose="040B0900000000000000" pitchFamily="82" charset="-120"/>
              </a:rPr>
              <a:t>親密距離</a:t>
            </a:r>
            <a:r>
              <a:rPr lang="en-US" altLang="zh-TW" dirty="0" smtClean="0">
                <a:solidFill>
                  <a:srgbClr val="036308"/>
                </a:solidFill>
                <a:latin typeface="文鼎甜妞體P" panose="040B0900000000000000" pitchFamily="82" charset="-120"/>
                <a:ea typeface="文鼎甜妞體P" panose="040B0900000000000000" pitchFamily="82" charset="-120"/>
              </a:rPr>
              <a:t>:</a:t>
            </a:r>
          </a:p>
          <a:p>
            <a:pPr marL="0" indent="0">
              <a:buNone/>
            </a:pPr>
            <a:r>
              <a:rPr lang="zh-TW" altLang="en-US" dirty="0" smtClean="0">
                <a:solidFill>
                  <a:srgbClr val="036308"/>
                </a:solidFill>
                <a:latin typeface="文鼎甜妞體P" panose="040B0900000000000000" pitchFamily="82" charset="-120"/>
                <a:ea typeface="文鼎甜妞體P" panose="040B0900000000000000" pitchFamily="82" charset="-120"/>
              </a:rPr>
              <a:t>    </a:t>
            </a:r>
            <a:r>
              <a:rPr lang="en-US" altLang="zh-TW" dirty="0" smtClean="0">
                <a:solidFill>
                  <a:srgbClr val="FF0000"/>
                </a:solidFill>
                <a:latin typeface="文鼎甜妞體P" panose="040B0900000000000000" pitchFamily="82" charset="-120"/>
                <a:ea typeface="文鼎甜妞體P" panose="040B0900000000000000" pitchFamily="82" charset="-120"/>
              </a:rPr>
              <a:t>45</a:t>
            </a:r>
            <a:r>
              <a:rPr lang="zh-TW" altLang="en-US" dirty="0" smtClean="0">
                <a:solidFill>
                  <a:srgbClr val="FF0000"/>
                </a:solidFill>
                <a:latin typeface="文鼎甜妞體P" panose="040B0900000000000000" pitchFamily="82" charset="-120"/>
                <a:ea typeface="文鼎甜妞體P" panose="040B0900000000000000" pitchFamily="82" charset="-120"/>
              </a:rPr>
              <a:t>公分以內</a:t>
            </a:r>
            <a:endParaRPr lang="en-US" altLang="zh-TW" dirty="0" smtClean="0">
              <a:solidFill>
                <a:srgbClr val="FF0000"/>
              </a:solidFill>
              <a:latin typeface="文鼎甜妞體P" panose="040B0900000000000000" pitchFamily="82" charset="-120"/>
              <a:ea typeface="文鼎甜妞體P" panose="040B0900000000000000" pitchFamily="82" charset="-120"/>
            </a:endParaRPr>
          </a:p>
          <a:p>
            <a:r>
              <a:rPr lang="zh-TW" altLang="en-US" dirty="0" smtClean="0">
                <a:solidFill>
                  <a:srgbClr val="036308"/>
                </a:solidFill>
                <a:latin typeface="文鼎甜妞體P" panose="040B0900000000000000" pitchFamily="82" charset="-120"/>
                <a:ea typeface="文鼎甜妞體P" panose="040B0900000000000000" pitchFamily="82" charset="-120"/>
              </a:rPr>
              <a:t>只允許最親密的人進入。</a:t>
            </a:r>
            <a:endParaRPr lang="en-US" altLang="zh-TW" dirty="0" smtClean="0">
              <a:solidFill>
                <a:srgbClr val="036308"/>
              </a:solidFill>
              <a:latin typeface="文鼎甜妞體P" panose="040B0900000000000000" pitchFamily="82" charset="-120"/>
              <a:ea typeface="文鼎甜妞體P" panose="040B0900000000000000" pitchFamily="82" charset="-120"/>
            </a:endParaRPr>
          </a:p>
          <a:p>
            <a:r>
              <a:rPr lang="zh-TW" altLang="en-US" dirty="0" smtClean="0">
                <a:solidFill>
                  <a:srgbClr val="036308"/>
                </a:solidFill>
                <a:latin typeface="文鼎甜妞體P" panose="040B0900000000000000" pitchFamily="82" charset="-120"/>
                <a:ea typeface="文鼎甜妞體P" panose="040B0900000000000000" pitchFamily="82" charset="-120"/>
              </a:rPr>
              <a:t>例如</a:t>
            </a:r>
            <a:r>
              <a:rPr lang="en-US" altLang="zh-TW" dirty="0" smtClean="0">
                <a:solidFill>
                  <a:srgbClr val="036308"/>
                </a:solidFill>
                <a:latin typeface="文鼎甜妞體P" panose="040B0900000000000000" pitchFamily="82" charset="-120"/>
                <a:ea typeface="文鼎甜妞體P" panose="040B0900000000000000" pitchFamily="82" charset="-120"/>
              </a:rPr>
              <a:t>:</a:t>
            </a:r>
            <a:r>
              <a:rPr lang="zh-TW" altLang="en-US" dirty="0" smtClean="0">
                <a:solidFill>
                  <a:srgbClr val="036308"/>
                </a:solidFill>
                <a:latin typeface="文鼎甜妞體P" panose="040B0900000000000000" pitchFamily="82" charset="-120"/>
                <a:ea typeface="文鼎甜妞體P" panose="040B0900000000000000" pitchFamily="82" charset="-120"/>
              </a:rPr>
              <a:t>愛人、親人。</a:t>
            </a:r>
            <a:endParaRPr lang="en-US" altLang="zh-TW" dirty="0">
              <a:solidFill>
                <a:srgbClr val="036308"/>
              </a:solidFill>
              <a:latin typeface="文鼎甜妞體P" panose="040B0900000000000000" pitchFamily="82" charset="-120"/>
              <a:ea typeface="文鼎甜妞體P" panose="040B0900000000000000" pitchFamily="82" charset="-120"/>
            </a:endParaRPr>
          </a:p>
          <a:p>
            <a:endParaRPr lang="en-US" altLang="zh-TW" dirty="0">
              <a:latin typeface="文鼎甜妞體P" panose="040B0900000000000000" pitchFamily="82" charset="-120"/>
              <a:ea typeface="文鼎甜妞體P" panose="040B0900000000000000" pitchFamily="82" charset="-120"/>
            </a:endParaRPr>
          </a:p>
          <a:p>
            <a:endParaRPr lang="en-US" altLang="zh-TW" dirty="0" smtClean="0">
              <a:latin typeface="文鼎甜妞體P" panose="040B0900000000000000" pitchFamily="82" charset="-120"/>
              <a:ea typeface="文鼎甜妞體P" panose="040B0900000000000000" pitchFamily="82" charset="-120"/>
            </a:endParaRPr>
          </a:p>
          <a:p>
            <a:pPr marL="0" indent="0">
              <a:buNone/>
            </a:pPr>
            <a:endParaRPr lang="zh-TW" altLang="en-US" dirty="0">
              <a:latin typeface="文鼎甜妞體P" panose="040B0900000000000000" pitchFamily="82" charset="-120"/>
              <a:ea typeface="文鼎甜妞體P" panose="040B0900000000000000" pitchFamily="8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6419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251520" y="1052736"/>
            <a:ext cx="8568952" cy="1944216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就算是最親密的人，我的身體也會有不能被觸碰的地方，因為我有</a:t>
            </a:r>
            <a:endParaRPr lang="zh-TW" altLang="en-US" dirty="0"/>
          </a:p>
        </p:txBody>
      </p:sp>
      <p:pic>
        <p:nvPicPr>
          <p:cNvPr id="5" name="Picture 4" descr="http://1.bp.blogspot.com/-roDJBZ1uMSY/UkOfQTJbcoI/AAAAAAAAFZk/32aCbvE592Y/s1600/minions-fil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365104"/>
            <a:ext cx="8615264" cy="2320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標題 3"/>
          <p:cNvSpPr txBox="1">
            <a:spLocks/>
          </p:cNvSpPr>
          <p:nvPr/>
        </p:nvSpPr>
        <p:spPr>
          <a:xfrm>
            <a:off x="543986" y="2564904"/>
            <a:ext cx="8568952" cy="19442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流隸體" panose="03000709000000000000" pitchFamily="65" charset="-120"/>
                <a:ea typeface="華康流隸體" panose="03000709000000000000" pitchFamily="65" charset="-120"/>
                <a:cs typeface="+mj-cs"/>
              </a:defRPr>
            </a:lvl1pPr>
          </a:lstStyle>
          <a:p>
            <a:r>
              <a:rPr lang="zh-TW" altLang="en-US" dirty="0" smtClean="0">
                <a:solidFill>
                  <a:srgbClr val="FF0000"/>
                </a:solidFill>
              </a:rPr>
              <a:t>身體自主權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89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23528" y="620688"/>
            <a:ext cx="544091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文鼎甜妞體P" panose="040B0900000000000000" pitchFamily="82" charset="-120"/>
                <a:ea typeface="文鼎甜妞體P" panose="040B0900000000000000" pitchFamily="82" charset="-120"/>
              </a:rPr>
              <a:t>什麼是身體自主權</a:t>
            </a:r>
            <a:r>
              <a:rPr lang="en-US" altLang="zh-TW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文鼎甜妞體P" panose="040B0900000000000000" pitchFamily="82" charset="-120"/>
                <a:ea typeface="文鼎甜妞體P" panose="040B0900000000000000" pitchFamily="82" charset="-120"/>
              </a:rPr>
              <a:t>?</a:t>
            </a:r>
            <a:endParaRPr lang="zh-TW" altLang="en-US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文鼎甜妞體P" panose="040B0900000000000000" pitchFamily="82" charset="-120"/>
              <a:ea typeface="文鼎甜妞體P" panose="040B0900000000000000" pitchFamily="82" charset="-120"/>
            </a:endParaRPr>
          </a:p>
        </p:txBody>
      </p:sp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0" y="1916832"/>
            <a:ext cx="6489698" cy="1944216"/>
          </a:xfrm>
        </p:spPr>
        <p:txBody>
          <a:bodyPr>
            <a:normAutofit/>
          </a:bodyPr>
          <a:lstStyle/>
          <a:p>
            <a:r>
              <a:rPr lang="zh-TW" altLang="en-US" sz="3600" dirty="0" smtClean="0"/>
              <a:t>身體自主權就是ㄧ個人對自己的</a:t>
            </a:r>
            <a:r>
              <a:rPr lang="zh-TW" altLang="en-US" sz="3600" u="sng" dirty="0" smtClean="0">
                <a:solidFill>
                  <a:srgbClr val="FF0000"/>
                </a:solidFill>
              </a:rPr>
              <a:t>身體</a:t>
            </a:r>
            <a:r>
              <a:rPr lang="zh-TW" altLang="en-US" sz="3600" dirty="0" smtClean="0"/>
              <a:t>有</a:t>
            </a:r>
            <a:r>
              <a:rPr lang="zh-TW" altLang="en-US" sz="3600" u="sng" dirty="0" smtClean="0">
                <a:solidFill>
                  <a:srgbClr val="FF0000"/>
                </a:solidFill>
              </a:rPr>
              <a:t>管理</a:t>
            </a:r>
            <a:r>
              <a:rPr lang="zh-TW" altLang="en-US" sz="3600" dirty="0" smtClean="0"/>
              <a:t>和</a:t>
            </a:r>
            <a:r>
              <a:rPr lang="zh-TW" altLang="en-US" sz="3600" u="sng" dirty="0" smtClean="0">
                <a:solidFill>
                  <a:srgbClr val="FF0000"/>
                </a:solidFill>
              </a:rPr>
              <a:t>保護</a:t>
            </a:r>
            <a:r>
              <a:rPr lang="zh-TW" altLang="en-US" sz="3600" dirty="0" smtClean="0"/>
              <a:t>的責任。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53537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5832648" cy="1138138"/>
          </a:xfrm>
        </p:spPr>
        <p:txBody>
          <a:bodyPr>
            <a:noAutofit/>
          </a:bodyPr>
          <a:lstStyle/>
          <a:p>
            <a:r>
              <a:rPr lang="zh-TW" altLang="en-US" sz="4800" dirty="0" smtClean="0">
                <a:solidFill>
                  <a:srgbClr val="154602"/>
                </a:solidFill>
                <a:latin typeface="華康布丁體(P)" panose="040B0C00000000000000" pitchFamily="82" charset="-120"/>
                <a:ea typeface="華康布丁體(P)" panose="040B0C00000000000000" pitchFamily="82" charset="-120"/>
              </a:rPr>
              <a:t>我的身體界線</a:t>
            </a:r>
            <a:endParaRPr lang="zh-TW" altLang="en-US" sz="4800" dirty="0">
              <a:solidFill>
                <a:srgbClr val="154602"/>
              </a:solidFill>
              <a:latin typeface="華康布丁體(P)" panose="040B0C00000000000000" pitchFamily="82" charset="-120"/>
              <a:ea typeface="華康布丁體(P)" panose="040B0C00000000000000" pitchFamily="82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600200"/>
            <a:ext cx="6408712" cy="4637112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  <a:latin typeface="文鼎甜妞體P" panose="040B0900000000000000" pitchFamily="82" charset="-120"/>
                <a:ea typeface="文鼎甜妞體P" panose="040B0900000000000000" pitchFamily="82" charset="-120"/>
              </a:rPr>
              <a:t>紅燈區</a:t>
            </a:r>
            <a:r>
              <a:rPr lang="en-US" altLang="zh-TW" dirty="0" smtClean="0">
                <a:solidFill>
                  <a:srgbClr val="FF0000"/>
                </a:solidFill>
                <a:latin typeface="文鼎甜妞體P" panose="040B0900000000000000" pitchFamily="82" charset="-120"/>
                <a:ea typeface="文鼎甜妞體P" panose="040B0900000000000000" pitchFamily="82" charset="-120"/>
              </a:rPr>
              <a:t>:</a:t>
            </a:r>
            <a:r>
              <a:rPr lang="zh-TW" altLang="en-US" dirty="0" smtClean="0">
                <a:solidFill>
                  <a:srgbClr val="FF0000"/>
                </a:solidFill>
                <a:latin typeface="文鼎甜妞體P" panose="040B0900000000000000" pitchFamily="82" charset="-120"/>
                <a:ea typeface="文鼎甜妞體P" panose="040B0900000000000000" pitchFamily="82" charset="-120"/>
              </a:rPr>
              <a:t>不允許任何人碰觸的地方。</a:t>
            </a:r>
            <a:endParaRPr lang="en-US" altLang="zh-TW" dirty="0" smtClean="0">
              <a:solidFill>
                <a:srgbClr val="FF0000"/>
              </a:solidFill>
              <a:latin typeface="文鼎甜妞體P" panose="040B0900000000000000" pitchFamily="82" charset="-120"/>
              <a:ea typeface="文鼎甜妞體P" panose="040B0900000000000000" pitchFamily="82" charset="-120"/>
            </a:endParaRPr>
          </a:p>
          <a:p>
            <a:endParaRPr lang="en-US" altLang="zh-TW" dirty="0">
              <a:solidFill>
                <a:srgbClr val="036308"/>
              </a:solidFill>
              <a:latin typeface="文鼎甜妞體P" panose="040B0900000000000000" pitchFamily="82" charset="-120"/>
              <a:ea typeface="文鼎甜妞體P" panose="040B0900000000000000" pitchFamily="82" charset="-120"/>
            </a:endParaRPr>
          </a:p>
          <a:p>
            <a:r>
              <a:rPr lang="zh-TW" altLang="en-US" dirty="0" smtClean="0">
                <a:solidFill>
                  <a:srgbClr val="FFC000"/>
                </a:solidFill>
                <a:latin typeface="文鼎甜妞體P" panose="040B0900000000000000" pitchFamily="82" charset="-120"/>
                <a:ea typeface="文鼎甜妞體P" panose="040B0900000000000000" pitchFamily="82" charset="-120"/>
              </a:rPr>
              <a:t>黃燈區</a:t>
            </a:r>
            <a:r>
              <a:rPr lang="en-US" altLang="zh-TW" dirty="0" smtClean="0">
                <a:solidFill>
                  <a:srgbClr val="FFC000"/>
                </a:solidFill>
                <a:latin typeface="文鼎甜妞體P" panose="040B0900000000000000" pitchFamily="82" charset="-120"/>
                <a:ea typeface="文鼎甜妞體P" panose="040B0900000000000000" pitchFamily="82" charset="-120"/>
              </a:rPr>
              <a:t>:</a:t>
            </a:r>
            <a:r>
              <a:rPr lang="zh-TW" altLang="en-US" dirty="0" smtClean="0">
                <a:solidFill>
                  <a:srgbClr val="FFC000"/>
                </a:solidFill>
                <a:latin typeface="文鼎甜妞體P" panose="040B0900000000000000" pitchFamily="82" charset="-120"/>
                <a:ea typeface="文鼎甜妞體P" panose="040B0900000000000000" pitchFamily="82" charset="-120"/>
              </a:rPr>
              <a:t>與我較親近的人可以碰的地方。</a:t>
            </a:r>
            <a:endParaRPr lang="en-US" altLang="zh-TW" dirty="0" smtClean="0">
              <a:solidFill>
                <a:srgbClr val="FFC000"/>
              </a:solidFill>
              <a:latin typeface="文鼎甜妞體P" panose="040B0900000000000000" pitchFamily="82" charset="-120"/>
              <a:ea typeface="文鼎甜妞體P" panose="040B0900000000000000" pitchFamily="82" charset="-120"/>
            </a:endParaRPr>
          </a:p>
          <a:p>
            <a:endParaRPr lang="en-US" altLang="zh-TW" dirty="0">
              <a:solidFill>
                <a:srgbClr val="036308"/>
              </a:solidFill>
              <a:latin typeface="文鼎甜妞體P" panose="040B0900000000000000" pitchFamily="82" charset="-120"/>
              <a:ea typeface="文鼎甜妞體P" panose="040B0900000000000000" pitchFamily="82" charset="-120"/>
            </a:endParaRPr>
          </a:p>
          <a:p>
            <a:r>
              <a:rPr lang="zh-TW" altLang="en-US" dirty="0" smtClean="0">
                <a:solidFill>
                  <a:srgbClr val="036308"/>
                </a:solidFill>
                <a:latin typeface="文鼎甜妞體P" panose="040B0900000000000000" pitchFamily="82" charset="-120"/>
                <a:ea typeface="文鼎甜妞體P" panose="040B0900000000000000" pitchFamily="82" charset="-120"/>
              </a:rPr>
              <a:t>綠燈區</a:t>
            </a:r>
            <a:r>
              <a:rPr lang="en-US" altLang="zh-TW" dirty="0" smtClean="0">
                <a:solidFill>
                  <a:srgbClr val="036308"/>
                </a:solidFill>
                <a:latin typeface="文鼎甜妞體P" panose="040B0900000000000000" pitchFamily="82" charset="-120"/>
                <a:ea typeface="文鼎甜妞體P" panose="040B0900000000000000" pitchFamily="82" charset="-120"/>
              </a:rPr>
              <a:t>:</a:t>
            </a:r>
            <a:r>
              <a:rPr lang="zh-TW" altLang="en-US" dirty="0" smtClean="0">
                <a:solidFill>
                  <a:srgbClr val="036308"/>
                </a:solidFill>
                <a:latin typeface="文鼎甜妞體P" panose="040B0900000000000000" pitchFamily="82" charset="-120"/>
                <a:ea typeface="文鼎甜妞體P" panose="040B0900000000000000" pitchFamily="82" charset="-120"/>
              </a:rPr>
              <a:t>一般朋友可以碰的地方。</a:t>
            </a:r>
            <a:endParaRPr lang="en-US" altLang="zh-TW" dirty="0">
              <a:latin typeface="文鼎甜妞體P" panose="040B0900000000000000" pitchFamily="82" charset="-120"/>
              <a:ea typeface="文鼎甜妞體P" panose="040B0900000000000000" pitchFamily="82" charset="-120"/>
            </a:endParaRPr>
          </a:p>
          <a:p>
            <a:endParaRPr lang="en-US" altLang="zh-TW" dirty="0" smtClean="0">
              <a:latin typeface="文鼎甜妞體P" panose="040B0900000000000000" pitchFamily="82" charset="-120"/>
              <a:ea typeface="文鼎甜妞體P" panose="040B0900000000000000" pitchFamily="82" charset="-120"/>
            </a:endParaRPr>
          </a:p>
          <a:p>
            <a:pPr marL="0" indent="0">
              <a:buNone/>
            </a:pPr>
            <a:endParaRPr lang="zh-TW" altLang="en-US" dirty="0">
              <a:latin typeface="文鼎甜妞體P" panose="040B0900000000000000" pitchFamily="82" charset="-120"/>
              <a:ea typeface="文鼎甜妞體P" panose="040B0900000000000000" pitchFamily="8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35393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290</Words>
  <Application>Microsoft Office PowerPoint</Application>
  <PresentationFormat>如螢幕大小 (4:3)</PresentationFormat>
  <Paragraphs>45</Paragraphs>
  <Slides>11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4</vt:i4>
      </vt:variant>
      <vt:variant>
        <vt:lpstr>投影片標題</vt:lpstr>
      </vt:variant>
      <vt:variant>
        <vt:i4>11</vt:i4>
      </vt:variant>
    </vt:vector>
  </HeadingPairs>
  <TitlesOfParts>
    <vt:vector size="26" baseType="lpstr">
      <vt:lpstr>文鼎俏黑體P</vt:lpstr>
      <vt:lpstr>文鼎甜妞體P</vt:lpstr>
      <vt:lpstr>王漢宗仿黑體繁</vt:lpstr>
      <vt:lpstr>華康方圓體W7</vt:lpstr>
      <vt:lpstr>華康布丁體(P)</vt:lpstr>
      <vt:lpstr>華康秀風體W3</vt:lpstr>
      <vt:lpstr>華康流隸體</vt:lpstr>
      <vt:lpstr>微軟正黑體</vt:lpstr>
      <vt:lpstr>新細明體</vt:lpstr>
      <vt:lpstr>Arial</vt:lpstr>
      <vt:lpstr>Calibri</vt:lpstr>
      <vt:lpstr>1_Office 佈景主題</vt:lpstr>
      <vt:lpstr>2_Office 佈景主題</vt:lpstr>
      <vt:lpstr>3_Office 佈景主題</vt:lpstr>
      <vt:lpstr>5_Office 佈景主題</vt:lpstr>
      <vt:lpstr>PowerPoint 簡報</vt:lpstr>
      <vt:lpstr>人際距離</vt:lpstr>
      <vt:lpstr>人際距離</vt:lpstr>
      <vt:lpstr>人際距離</vt:lpstr>
      <vt:lpstr>人際距離</vt:lpstr>
      <vt:lpstr>人際距離</vt:lpstr>
      <vt:lpstr>就算是最親密的人，我的身體也會有不能被觸碰的地方，因為我有</vt:lpstr>
      <vt:lpstr>身體自主權就是ㄧ個人對自己的身體有管理和保護的責任。</vt:lpstr>
      <vt:lpstr>我的身體界線</vt:lpstr>
      <vt:lpstr>我的身體界線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36</cp:revision>
  <dcterms:created xsi:type="dcterms:W3CDTF">2015-12-22T02:57:00Z</dcterms:created>
  <dcterms:modified xsi:type="dcterms:W3CDTF">2019-02-20T08:10:38Z</dcterms:modified>
</cp:coreProperties>
</file>