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0"/>
  </p:notesMasterIdLst>
  <p:sldIdLst>
    <p:sldId id="257" r:id="rId5"/>
    <p:sldId id="269" r:id="rId6"/>
    <p:sldId id="259" r:id="rId7"/>
    <p:sldId id="279" r:id="rId8"/>
    <p:sldId id="260" r:id="rId9"/>
    <p:sldId id="261" r:id="rId10"/>
    <p:sldId id="262" r:id="rId11"/>
    <p:sldId id="263" r:id="rId12"/>
    <p:sldId id="264" r:id="rId13"/>
    <p:sldId id="265" r:id="rId14"/>
    <p:sldId id="280" r:id="rId15"/>
    <p:sldId id="281" r:id="rId16"/>
    <p:sldId id="282" r:id="rId17"/>
    <p:sldId id="283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30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CEE5B-1412-4B74-A5C8-4AB1D4F4BD8A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9DFE5-F1CD-4FC0-8769-4F0C3BC36A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1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B8C41-1E9B-4F16-9CAB-AF8B93AFABCB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6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什麼是多元文化？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B8C41-1E9B-4F16-9CAB-AF8B93AFABCB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6048672" cy="1944216"/>
          </a:xfrm>
        </p:spPr>
        <p:txBody>
          <a:bodyPr>
            <a:normAutofit/>
          </a:bodyPr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隸體" panose="03000709000000000000" pitchFamily="65" charset="-120"/>
                <a:ea typeface="華康流隸體" panose="030007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5832648" cy="1728192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rgbClr val="0000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7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1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6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2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3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6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7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6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4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8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6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8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72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5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1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2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55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9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7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03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85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68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89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08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62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7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1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3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22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33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97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28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48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5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9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1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A042-9806-49FC-8AD2-EB472CF90FB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B98A-A82F-490F-9C27-CFEC75374C5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02763-9D2D-4D8E-B05C-195994799CC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5577-BF6F-442F-AE7B-77F69125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7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華康秀風體W3" panose="03000309000000000000" pitchFamily="65" charset="-120"/>
          <a:ea typeface="華康秀風體W3" panose="030003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865F-E285-4BFC-9023-34F1E02B9E2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6C9A-FE99-49CE-AD32-90FD6E591A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6DEA-B997-48F3-BF2D-BBD094C09B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3C971-81ED-429A-9953-7FB03CC5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0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王漢宗仿黑體繁" panose="03000500000000000000" pitchFamily="66" charset="-120"/>
          <a:ea typeface="王漢宗仿黑體繁" panose="03000500000000000000" pitchFamily="66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王漢宗仿黑體繁" panose="03000500000000000000" pitchFamily="66" charset="-120"/>
          <a:ea typeface="王漢宗仿黑體繁" panose="03000500000000000000" pitchFamily="66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王漢宗仿黑體繁" panose="03000500000000000000" pitchFamily="66" charset="-120"/>
          <a:ea typeface="王漢宗仿黑體繁" panose="03000500000000000000" pitchFamily="66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王漢宗仿黑體繁" panose="03000500000000000000" pitchFamily="66" charset="-120"/>
          <a:ea typeface="王漢宗仿黑體繁" panose="03000500000000000000" pitchFamily="66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王漢宗仿黑體繁" panose="03000500000000000000" pitchFamily="66" charset="-120"/>
          <a:ea typeface="王漢宗仿黑體繁" panose="03000500000000000000" pitchFamily="66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王漢宗仿黑體繁" panose="03000500000000000000" pitchFamily="66" charset="-120"/>
          <a:ea typeface="王漢宗仿黑體繁" panose="03000500000000000000" pitchFamily="66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&#19977;&#33777;&#27773;&#36554;&#24291;&#21578;.mp4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Kymco%20&#24398;&#36947;&#24773;&#20154;%20RACING%20150.mp4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h5.ggpht.com/-p-qTn92aTuw/Ubd3z4GK8GI/AAAAAAAANmE/w8FafbGCH10/s9000/DM2_Minion_Dave_02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/>
          <a:stretch/>
        </p:blipFill>
        <p:spPr bwMode="auto">
          <a:xfrm>
            <a:off x="5908752" y="188640"/>
            <a:ext cx="6470495" cy="689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4479" y="1052736"/>
            <a:ext cx="58352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anose="040B0900000000000000" pitchFamily="82" charset="-120"/>
                <a:ea typeface="文鼎俏黑體P" panose="040B0900000000000000" pitchFamily="82" charset="-120"/>
              </a:rPr>
              <a:t>性別</a:t>
            </a:r>
            <a:r>
              <a:rPr lang="zh-TW" alt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anose="040B0900000000000000" pitchFamily="82" charset="-120"/>
                <a:ea typeface="文鼎俏黑體P" panose="040B0900000000000000" pitchFamily="82" charset="-120"/>
              </a:rPr>
              <a:t>翹翹板</a:t>
            </a:r>
            <a:endParaRPr lang="en-US" altLang="zh-TW" sz="8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067" y="3180705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文鼎俏黑體P" panose="040B0900000000000000" pitchFamily="82" charset="-120"/>
                <a:ea typeface="文鼎俏黑體P" panose="040B0900000000000000" pitchFamily="82" charset="-120"/>
              </a:rPr>
              <a:t>性別尊重與刻板印象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0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6048672" cy="11521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生活中的</a:t>
            </a:r>
            <a:r>
              <a:rPr lang="zh-TW" altLang="en-US" dirty="0" smtClean="0">
                <a:solidFill>
                  <a:srgbClr val="FF0000"/>
                </a:solidFill>
              </a:rPr>
              <a:t>性別刻板印象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15653"/>
              </p:ext>
            </p:extLst>
          </p:nvPr>
        </p:nvGraphicFramePr>
        <p:xfrm>
          <a:off x="827584" y="2132856"/>
          <a:ext cx="5818688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點陣圖影像" r:id="rId3" imgW="4057143" imgH="2647619" progId="Paint.Picture">
                  <p:embed/>
                </p:oleObj>
              </mc:Choice>
              <mc:Fallback>
                <p:oleObj name="點陣圖影像" r:id="rId3" imgW="4057143" imgH="264761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132856"/>
                        <a:ext cx="5818688" cy="381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1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6048672" cy="11521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生活中的</a:t>
            </a:r>
            <a:r>
              <a:rPr lang="zh-TW" altLang="en-US" dirty="0" smtClean="0">
                <a:solidFill>
                  <a:srgbClr val="FF0000"/>
                </a:solidFill>
              </a:rPr>
              <a:t>性別刻板印象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.imgur.com/kFxnmf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4727080" cy="45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6048672" cy="11521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生活中的</a:t>
            </a:r>
            <a:r>
              <a:rPr lang="zh-TW" altLang="en-US" dirty="0" smtClean="0">
                <a:solidFill>
                  <a:srgbClr val="FF0000"/>
                </a:solidFill>
              </a:rPr>
              <a:t>性別刻板印象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juksy.pimg.us/static/article/files/articles/41258/567a9a75d59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8835"/>
            <a:ext cx="6403181" cy="32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6048672" cy="11521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生活中的</a:t>
            </a:r>
            <a:r>
              <a:rPr lang="zh-TW" altLang="en-US" dirty="0" smtClean="0">
                <a:solidFill>
                  <a:srgbClr val="FF0000"/>
                </a:solidFill>
              </a:rPr>
              <a:t>性別刻板印象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6048672" cy="11521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生活中的</a:t>
            </a:r>
            <a:r>
              <a:rPr lang="zh-TW" altLang="en-US" dirty="0" smtClean="0">
                <a:solidFill>
                  <a:srgbClr val="FF0000"/>
                </a:solidFill>
              </a:rPr>
              <a:t>性別刻板印象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3學年度 實習學校\103上 活動_新移民.多元文化\圖片\Minion invites with border - bl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89" y="0"/>
            <a:ext cx="9610063" cy="68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972701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結語</a:t>
            </a:r>
            <a:endParaRPr lang="zh-TW" altLang="en-US" sz="8800" dirty="0"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87824" y="1268760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文鼎甜妞體P" panose="040B0900000000000000" pitchFamily="82" charset="-120"/>
                <a:ea typeface="文鼎甜妞體P" panose="040B0900000000000000" pitchFamily="82" charset="-120"/>
              </a:rPr>
              <a:t>要具備獨立思考的能力，不要隨著媒體廣告隨波逐流，應用批判的思考來判斷，成為一個能夠真正尊重多元性別、尊重他人的性別平等小尖兵</a:t>
            </a:r>
            <a:r>
              <a:rPr lang="en-US" altLang="zh-TW" sz="3200" dirty="0" smtClean="0">
                <a:latin typeface="文鼎甜妞體P" panose="040B0900000000000000" pitchFamily="82" charset="-120"/>
                <a:ea typeface="文鼎甜妞體P" panose="040B0900000000000000" pitchFamily="82" charset="-120"/>
              </a:rPr>
              <a:t>!</a:t>
            </a:r>
            <a:endParaRPr lang="zh-TW" altLang="en-US" sz="3200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4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0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「男生女生</a:t>
            </a:r>
            <a:r>
              <a:rPr lang="zh-TW" altLang="en-US" sz="60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anose="040B0900000000000000" pitchFamily="82" charset="-120"/>
                <a:ea typeface="文鼎俏黑體P" panose="040B0900000000000000" pitchFamily="82" charset="-120"/>
              </a:rPr>
              <a:t>大不同</a:t>
            </a:r>
            <a:r>
              <a:rPr lang="en-US" altLang="zh-TW" sz="4800" b="0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…</a:t>
            </a:r>
            <a:r>
              <a:rPr lang="zh-TW" altLang="en-US" sz="60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anose="040B0900000000000000" pitchFamily="82" charset="-120"/>
                <a:ea typeface="文鼎俏黑體P" panose="040B0900000000000000" pitchFamily="82" charset="-120"/>
              </a:rPr>
              <a:t>嗎</a:t>
            </a:r>
            <a:r>
              <a:rPr lang="en-US" altLang="zh-TW" sz="60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anose="040B0900000000000000" pitchFamily="82" charset="-120"/>
                <a:ea typeface="文鼎俏黑體P" panose="040B0900000000000000" pitchFamily="82" charset="-120"/>
              </a:rPr>
              <a:t>?</a:t>
            </a:r>
            <a:r>
              <a:rPr lang="zh-TW" altLang="en-US" sz="4800" b="0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」</a:t>
            </a:r>
            <a:endParaRPr lang="zh-TW" altLang="en-US" sz="4800" b="0" dirty="0"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670938" cy="35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0" y="50973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生理特質 </a:t>
            </a:r>
            <a:r>
              <a:rPr lang="en-US" altLang="zh-TW" sz="4000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V.S. </a:t>
            </a:r>
            <a:r>
              <a:rPr lang="zh-TW" altLang="en-US" sz="4000" dirty="0" smtClean="0">
                <a:latin typeface="文鼎俏黑體P" panose="040B0900000000000000" pitchFamily="82" charset="-120"/>
                <a:ea typeface="文鼎俏黑體P" panose="040B0900000000000000" pitchFamily="82" charset="-120"/>
              </a:rPr>
              <a:t>心理特質</a:t>
            </a:r>
            <a:endParaRPr lang="zh-TW" altLang="en-US" sz="4000" dirty="0"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81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32648" cy="11381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154602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生理特質</a:t>
            </a:r>
            <a:endParaRPr lang="zh-TW" altLang="en-US" sz="4800" dirty="0">
              <a:solidFill>
                <a:srgbClr val="154602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6371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男生</a:t>
            </a:r>
            <a:endParaRPr lang="en-US" altLang="zh-TW" dirty="0" smtClean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甜妞體P" panose="040B0900000000000000" pitchFamily="82" charset="-120"/>
                <a:ea typeface="文鼎甜妞體P" panose="040B0900000000000000" pitchFamily="82" charset="-120"/>
              </a:rPr>
              <a:t>變聲、喉結、長鬍子、肩膀變寬、肌肉發達</a:t>
            </a:r>
            <a:endParaRPr lang="en-US" altLang="zh-TW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 smtClean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女生</a:t>
            </a:r>
            <a:endParaRPr lang="en-US" altLang="zh-TW" dirty="0" smtClean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甜妞體P" panose="040B0900000000000000" pitchFamily="82" charset="-120"/>
                <a:ea typeface="文鼎甜妞體P" panose="040B0900000000000000" pitchFamily="82" charset="-120"/>
              </a:rPr>
              <a:t>乳房、肩膀較窄、有腰身、月經</a:t>
            </a:r>
            <a:endParaRPr lang="zh-TW" altLang="en-US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5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32648" cy="11381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154602"/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心理特質</a:t>
            </a:r>
            <a:endParaRPr lang="zh-TW" altLang="en-US" sz="4800" dirty="0">
              <a:solidFill>
                <a:srgbClr val="154602"/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6371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男生</a:t>
            </a:r>
            <a:endParaRPr lang="en-US" altLang="zh-TW" dirty="0" smtClean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甜妞體P" panose="040B0900000000000000" pitchFamily="82" charset="-120"/>
                <a:ea typeface="文鼎甜妞體P" panose="040B0900000000000000" pitchFamily="82" charset="-120"/>
              </a:rPr>
              <a:t>負責任、不能哭、要堅強、開朗、樂觀</a:t>
            </a:r>
            <a:endParaRPr lang="en-US" altLang="zh-TW" dirty="0" smtClean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endParaRPr lang="en-US" altLang="zh-TW" dirty="0" smtClean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r>
              <a:rPr lang="zh-TW" altLang="en-US" dirty="0" smtClean="0">
                <a:solidFill>
                  <a:srgbClr val="036308"/>
                </a:solidFill>
                <a:latin typeface="文鼎甜妞體P" panose="040B0900000000000000" pitchFamily="82" charset="-120"/>
                <a:ea typeface="文鼎甜妞體P" panose="040B0900000000000000" pitchFamily="82" charset="-120"/>
              </a:rPr>
              <a:t>女生</a:t>
            </a:r>
            <a:endParaRPr lang="en-US" altLang="zh-TW" dirty="0" smtClean="0">
              <a:solidFill>
                <a:srgbClr val="036308"/>
              </a:solidFill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甜妞體P" panose="040B0900000000000000" pitchFamily="82" charset="-120"/>
                <a:ea typeface="文鼎甜妞體P" panose="040B0900000000000000" pitchFamily="82" charset="-120"/>
              </a:rPr>
              <a:t>愛</a:t>
            </a:r>
            <a:r>
              <a:rPr lang="zh-TW" altLang="en-US" dirty="0" smtClean="0">
                <a:latin typeface="文鼎甜妞體P" panose="040B0900000000000000" pitchFamily="82" charset="-120"/>
                <a:ea typeface="文鼎甜妞體P" panose="040B0900000000000000" pitchFamily="82" charset="-120"/>
              </a:rPr>
              <a:t>哭、要溫柔、多愁善感、憧憬愛情、細心</a:t>
            </a:r>
            <a:endParaRPr lang="zh-TW" altLang="en-US" dirty="0"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 rot="19356849">
            <a:off x="4013210" y="1131060"/>
            <a:ext cx="432048" cy="55446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2242578">
            <a:off x="3836204" y="1086014"/>
            <a:ext cx="377953" cy="55325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52928" cy="194421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生理特質無法改變，但是</a:t>
            </a:r>
            <a:r>
              <a:rPr lang="zh-TW" altLang="en-US" dirty="0" smtClean="0">
                <a:solidFill>
                  <a:srgbClr val="FF0000"/>
                </a:solidFill>
              </a:rPr>
              <a:t>心理特質卻是沒有界線的</a:t>
            </a:r>
            <a:r>
              <a:rPr lang="zh-TW" altLang="en-US" dirty="0" smtClean="0"/>
              <a:t>，常見到較男性化的女性、或是較女性化的男性，就是多元的社會最佳例子。</a:t>
            </a:r>
            <a:endParaRPr lang="zh-TW" altLang="en-US" dirty="0"/>
          </a:p>
        </p:txBody>
      </p:sp>
      <p:pic>
        <p:nvPicPr>
          <p:cNvPr id="5" name="Picture 4" descr="http://1.bp.blogspot.com/-roDJBZ1uMSY/UkOfQTJbcoI/AAAAAAAAFZk/32aCbvE592Y/s1600/minions-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8615264" cy="23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99592" y="2060848"/>
            <a:ext cx="55499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文鼎甜妞體P" panose="040B0900000000000000" pitchFamily="82" charset="-120"/>
                <a:ea typeface="文鼎甜妞體P" panose="040B0900000000000000" pitchFamily="82" charset="-120"/>
              </a:rPr>
              <a:t>賓果時間</a:t>
            </a:r>
            <a:r>
              <a:rPr lang="en-US" altLang="zh-TW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文鼎甜妞體P" panose="040B0900000000000000" pitchFamily="82" charset="-120"/>
                <a:ea typeface="文鼎甜妞體P" panose="040B0900000000000000" pitchFamily="82" charset="-120"/>
              </a:rPr>
              <a:t>!</a:t>
            </a:r>
            <a:endParaRPr lang="zh-TW" alt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文鼎甜妞體P" panose="040B0900000000000000" pitchFamily="82" charset="-120"/>
              <a:ea typeface="文鼎甜妞體P" panose="040B0900000000000000" pitchFamily="82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319" y="4293096"/>
            <a:ext cx="52293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文鼎俏黑體P" panose="040B0900000000000000" pitchFamily="82" charset="-120"/>
                <a:ea typeface="文鼎俏黑體P" panose="040B0900000000000000" pitchFamily="82" charset="-120"/>
              </a:rPr>
              <a:t>It’s Bingo time!</a:t>
            </a:r>
            <a:endParaRPr lang="zh-TW" alt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文鼎俏黑體P" panose="040B0900000000000000" pitchFamily="82" charset="-120"/>
              <a:ea typeface="文鼎俏黑體P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53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632848" cy="4032448"/>
          </a:xfrm>
        </p:spPr>
        <p:txBody>
          <a:bodyPr>
            <a:noAutofit/>
          </a:bodyPr>
          <a:lstStyle/>
          <a:p>
            <a:pPr algn="l"/>
            <a:r>
              <a:rPr lang="en-US" altLang="zh-TW" sz="4000" dirty="0" smtClean="0"/>
              <a:t>1.</a:t>
            </a:r>
            <a:r>
              <a:rPr lang="zh-TW" altLang="en-US" sz="4000" dirty="0"/>
              <a:t>準備一</a:t>
            </a:r>
            <a:r>
              <a:rPr lang="zh-TW" altLang="en-US" sz="4000" dirty="0" smtClean="0"/>
              <a:t>張測驗紙，並在上面畫  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/>
              <a:t> </a:t>
            </a:r>
            <a:r>
              <a:rPr lang="zh-TW" altLang="en-US" sz="4000" dirty="0" smtClean="0"/>
              <a:t> 上</a:t>
            </a:r>
            <a:r>
              <a:rPr lang="zh-TW" altLang="en-US" sz="4000" dirty="0" smtClean="0">
                <a:solidFill>
                  <a:srgbClr val="FF0000"/>
                </a:solidFill>
              </a:rPr>
              <a:t>九宮格</a:t>
            </a:r>
            <a:r>
              <a:rPr lang="zh-TW" altLang="en-US" sz="4000" dirty="0" smtClean="0"/>
              <a:t>。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2.</a:t>
            </a:r>
            <a:r>
              <a:rPr lang="zh-TW" altLang="en-US" sz="4000" dirty="0" smtClean="0"/>
              <a:t>將等一下題目的答案</a:t>
            </a:r>
            <a:r>
              <a:rPr lang="zh-TW" altLang="en-US" sz="4000" dirty="0" smtClean="0">
                <a:solidFill>
                  <a:srgbClr val="FF0000"/>
                </a:solidFill>
              </a:rPr>
              <a:t>隨意</a:t>
            </a:r>
            <a:r>
              <a:rPr lang="zh-TW" altLang="en-US" sz="4000" dirty="0" smtClean="0"/>
              <a:t>寫在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/>
              <a:t> </a:t>
            </a:r>
            <a:r>
              <a:rPr lang="zh-TW" altLang="en-US" sz="4000" dirty="0" smtClean="0"/>
              <a:t> 格子裡。</a:t>
            </a:r>
            <a:r>
              <a:rPr lang="en-US" altLang="zh-TW" sz="4000" u="sng" dirty="0" smtClean="0">
                <a:solidFill>
                  <a:srgbClr val="FF0000"/>
                </a:solidFill>
              </a:rPr>
              <a:t>(</a:t>
            </a:r>
            <a:r>
              <a:rPr lang="zh-TW" altLang="en-US" sz="4000" u="sng" dirty="0" smtClean="0">
                <a:solidFill>
                  <a:srgbClr val="FF0000"/>
                </a:solidFill>
              </a:rPr>
              <a:t>同時記上題目編號</a:t>
            </a:r>
            <a:r>
              <a:rPr lang="en-US" altLang="zh-TW" sz="4000" u="sng" dirty="0" smtClean="0">
                <a:solidFill>
                  <a:srgbClr val="FF0000"/>
                </a:solidFill>
              </a:rPr>
              <a:t>)</a:t>
            </a:r>
            <a:br>
              <a:rPr lang="en-US" altLang="zh-TW" sz="4000" u="sng" dirty="0" smtClean="0">
                <a:solidFill>
                  <a:srgbClr val="FF0000"/>
                </a:solidFill>
              </a:rPr>
            </a:br>
            <a:r>
              <a:rPr lang="en-US" altLang="zh-TW" sz="4000" dirty="0" smtClean="0"/>
              <a:t>3.</a:t>
            </a:r>
            <a:r>
              <a:rPr lang="zh-TW" altLang="en-US" sz="4000" dirty="0" smtClean="0"/>
              <a:t>最先達成</a:t>
            </a:r>
            <a:r>
              <a:rPr lang="zh-TW" altLang="en-US" sz="4000" dirty="0" smtClean="0">
                <a:solidFill>
                  <a:srgbClr val="FF0000"/>
                </a:solidFill>
              </a:rPr>
              <a:t>一條線</a:t>
            </a:r>
            <a:r>
              <a:rPr lang="zh-TW" altLang="en-US" sz="4000" dirty="0" smtClean="0"/>
              <a:t>的人即可為自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/>
              <a:t> </a:t>
            </a:r>
            <a:r>
              <a:rPr lang="zh-TW" altLang="en-US" sz="4000" dirty="0" smtClean="0"/>
              <a:t> 己的組別加分。</a:t>
            </a:r>
            <a:endParaRPr lang="zh-TW" altLang="en-US" sz="4000" dirty="0"/>
          </a:p>
        </p:txBody>
      </p:sp>
      <p:pic>
        <p:nvPicPr>
          <p:cNvPr id="4" name="Picture 4" descr="http://1.bp.blogspot.com/-roDJBZ1uMSY/UkOfQTJbcoI/AAAAAAAAFZk/32aCbvE592Y/s1600/minions-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8615264" cy="23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8420472" cy="568863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dirty="0" smtClean="0"/>
              <a:t>1.</a:t>
            </a:r>
            <a:r>
              <a:rPr lang="zh-TW" altLang="en-US" sz="4000" dirty="0"/>
              <a:t>當你看到一位女生拿衛生棉時</a:t>
            </a:r>
            <a:r>
              <a:rPr lang="zh-TW" altLang="en-US" sz="4000" dirty="0" smtClean="0"/>
              <a:t>，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你</a:t>
            </a:r>
            <a:r>
              <a:rPr lang="zh-TW" altLang="en-US" sz="4000" dirty="0"/>
              <a:t>的感覺是？</a:t>
            </a:r>
            <a:br>
              <a:rPr lang="zh-TW" altLang="en-US" sz="4000" dirty="0"/>
            </a:br>
            <a:r>
              <a:rPr lang="en-US" altLang="zh-TW" sz="4000" dirty="0" smtClean="0"/>
              <a:t>2.</a:t>
            </a:r>
            <a:r>
              <a:rPr lang="zh-TW" altLang="en-US" sz="4000" dirty="0" smtClean="0"/>
              <a:t>當</a:t>
            </a:r>
            <a:r>
              <a:rPr lang="zh-TW" altLang="en-US" sz="4000" dirty="0"/>
              <a:t>你看到男生在你面前嚎啕</a:t>
            </a:r>
            <a:r>
              <a:rPr lang="zh-TW" altLang="en-US" sz="4000" dirty="0" smtClean="0"/>
              <a:t>大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哭</a:t>
            </a:r>
            <a:r>
              <a:rPr lang="zh-TW" altLang="en-US" sz="4000" dirty="0"/>
              <a:t>時，你心中浮起的第</a:t>
            </a:r>
            <a:r>
              <a:rPr lang="zh-TW" altLang="en-US" sz="4000" dirty="0" smtClean="0"/>
              <a:t>一個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感覺</a:t>
            </a:r>
            <a:r>
              <a:rPr lang="zh-TW" altLang="en-US" sz="4000" dirty="0"/>
              <a:t>是？</a:t>
            </a:r>
            <a:br>
              <a:rPr lang="zh-TW" altLang="en-US" sz="4000" dirty="0"/>
            </a:br>
            <a:r>
              <a:rPr lang="en-US" altLang="zh-TW" sz="4000" dirty="0" smtClean="0"/>
              <a:t>3.</a:t>
            </a:r>
            <a:r>
              <a:rPr lang="zh-TW" altLang="en-US" sz="4000" dirty="0" smtClean="0"/>
              <a:t>如果</a:t>
            </a:r>
            <a:r>
              <a:rPr lang="zh-TW" altLang="en-US" sz="4000" dirty="0"/>
              <a:t>在路上看到一對情侶</a:t>
            </a:r>
            <a:r>
              <a:rPr lang="zh-TW" altLang="en-US" sz="4000" dirty="0" smtClean="0"/>
              <a:t>男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生</a:t>
            </a:r>
            <a:r>
              <a:rPr lang="zh-TW" altLang="en-US" sz="4000" dirty="0"/>
              <a:t>比女生矮，你的第一個</a:t>
            </a:r>
            <a:r>
              <a:rPr lang="zh-TW" altLang="en-US" sz="4000" dirty="0" smtClean="0"/>
              <a:t>想法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是</a:t>
            </a:r>
            <a:r>
              <a:rPr lang="zh-TW" altLang="en-US" sz="4000" dirty="0"/>
              <a:t>什麼？</a:t>
            </a:r>
            <a:br>
              <a:rPr lang="zh-TW" altLang="en-US" sz="4000" dirty="0"/>
            </a:br>
            <a:r>
              <a:rPr lang="en-US" altLang="zh-TW" sz="4000" dirty="0" smtClean="0"/>
              <a:t>4.</a:t>
            </a:r>
            <a:r>
              <a:rPr lang="zh-TW" altLang="en-US" sz="4000" dirty="0" smtClean="0"/>
              <a:t>會</a:t>
            </a:r>
            <a:r>
              <a:rPr lang="zh-TW" altLang="en-US" sz="4000" dirty="0"/>
              <a:t>煮菜，是女生應該要具備</a:t>
            </a:r>
            <a:r>
              <a:rPr lang="zh-TW" altLang="en-US" sz="4000" dirty="0" smtClean="0"/>
              <a:t>的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能力</a:t>
            </a:r>
            <a:r>
              <a:rPr lang="zh-TW" altLang="en-US" sz="4000" dirty="0"/>
              <a:t>嗎？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227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568952" cy="194421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/>
              <a:t>5.</a:t>
            </a:r>
            <a:r>
              <a:rPr lang="zh-TW" altLang="en-US" dirty="0"/>
              <a:t>你對超短頭髮的女生有何感覺？</a:t>
            </a:r>
            <a:br>
              <a:rPr lang="zh-TW" altLang="en-US" dirty="0"/>
            </a:br>
            <a:r>
              <a:rPr lang="en-US" altLang="zh-TW" dirty="0"/>
              <a:t>6.</a:t>
            </a:r>
            <a:r>
              <a:rPr lang="zh-TW" altLang="en-US" dirty="0"/>
              <a:t>你對長頭髮的男生又有何種想法？</a:t>
            </a:r>
            <a:br>
              <a:rPr lang="zh-TW" altLang="en-US" dirty="0"/>
            </a:br>
            <a:r>
              <a:rPr lang="en-US" altLang="zh-TW" dirty="0"/>
              <a:t>7.</a:t>
            </a:r>
            <a:r>
              <a:rPr lang="zh-TW" altLang="en-US" dirty="0"/>
              <a:t>前方有一位女同學肩帶露出來了，你注意到後會怎麼做呢？</a:t>
            </a:r>
            <a:br>
              <a:rPr lang="zh-TW" altLang="en-US" dirty="0"/>
            </a:br>
            <a:r>
              <a:rPr lang="en-US" altLang="zh-TW" dirty="0"/>
              <a:t>8.</a:t>
            </a:r>
            <a:r>
              <a:rPr lang="zh-TW" altLang="en-US" dirty="0"/>
              <a:t>男生和女生的門禁應該不一樣嗎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 smtClean="0"/>
              <a:t>男生一定都是運動健將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Picture 4" descr="http://1.bp.blogspot.com/-roDJBZ1uMSY/UkOfQTJbcoI/AAAAAAAAFZk/32aCbvE592Y/s1600/minions-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8615264" cy="16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224</Words>
  <Application>Microsoft Office PowerPoint</Application>
  <PresentationFormat>如螢幕大小 (4:3)</PresentationFormat>
  <Paragraphs>32</Paragraphs>
  <Slides>15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31" baseType="lpstr">
      <vt:lpstr>文鼎俏黑體P</vt:lpstr>
      <vt:lpstr>文鼎甜妞體P</vt:lpstr>
      <vt:lpstr>王漢宗仿黑體繁</vt:lpstr>
      <vt:lpstr>華康方圓體W7</vt:lpstr>
      <vt:lpstr>華康布丁體(P)</vt:lpstr>
      <vt:lpstr>華康秀風體W3</vt:lpstr>
      <vt:lpstr>華康流隸體</vt:lpstr>
      <vt:lpstr>微軟正黑體</vt:lpstr>
      <vt:lpstr>新細明體</vt:lpstr>
      <vt:lpstr>Arial</vt:lpstr>
      <vt:lpstr>Calibri</vt:lpstr>
      <vt:lpstr>1_Office 佈景主題</vt:lpstr>
      <vt:lpstr>2_Office 佈景主題</vt:lpstr>
      <vt:lpstr>3_Office 佈景主題</vt:lpstr>
      <vt:lpstr>5_Office 佈景主題</vt:lpstr>
      <vt:lpstr>點陣圖影像</vt:lpstr>
      <vt:lpstr>PowerPoint 簡報</vt:lpstr>
      <vt:lpstr>「男生女生大不同…嗎?」</vt:lpstr>
      <vt:lpstr>生理特質</vt:lpstr>
      <vt:lpstr>心理特質</vt:lpstr>
      <vt:lpstr>生理特質無法改變，但是心理特質卻是沒有界線的，常見到較男性化的女性、或是較女性化的男性，就是多元的社會最佳例子。</vt:lpstr>
      <vt:lpstr>PowerPoint 簡報</vt:lpstr>
      <vt:lpstr>1.準備一張測驗紙，並在上面畫     上九宮格。 2.將等一下題目的答案隨意寫在   格子裡。(同時記上題目編號) 3.最先達成一條線的人即可為自   己的組別加分。</vt:lpstr>
      <vt:lpstr>1.當你看到一位女生拿衛生棉時， 你的感覺是？ 2.當你看到男生在你面前嚎啕大 哭時，你心中浮起的第一個 感覺是？ 3.如果在路上看到一對情侶男 生比女生矮，你的第一個想法 是什麼？ 4.會煮菜，是女生應該要具備的 能力嗎？ </vt:lpstr>
      <vt:lpstr>5.你對超短頭髮的女生有何感覺？ 6.你對長頭髮的男生又有何種想法？ 7.前方有一位女同學肩帶露出來了，你注意到後會怎麼做呢？ 8.男生和女生的門禁應該不一樣嗎? 9.男生一定都是運動健將?</vt:lpstr>
      <vt:lpstr>生活中的性別刻板印象</vt:lpstr>
      <vt:lpstr>生活中的性別刻板印象</vt:lpstr>
      <vt:lpstr>生活中的性別刻板印象</vt:lpstr>
      <vt:lpstr>生活中的性別刻板印象</vt:lpstr>
      <vt:lpstr>生活中的性別刻板印象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22</cp:revision>
  <dcterms:created xsi:type="dcterms:W3CDTF">2015-12-22T02:57:00Z</dcterms:created>
  <dcterms:modified xsi:type="dcterms:W3CDTF">2019-02-20T08:10:28Z</dcterms:modified>
</cp:coreProperties>
</file>