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8" r:id="rId3"/>
    <p:sldId id="270" r:id="rId4"/>
    <p:sldId id="271" r:id="rId5"/>
    <p:sldId id="257" r:id="rId6"/>
    <p:sldId id="261" r:id="rId7"/>
    <p:sldId id="282" r:id="rId8"/>
    <p:sldId id="272" r:id="rId9"/>
    <p:sldId id="258" r:id="rId10"/>
    <p:sldId id="277" r:id="rId11"/>
    <p:sldId id="275" r:id="rId12"/>
    <p:sldId id="278" r:id="rId13"/>
    <p:sldId id="263" r:id="rId14"/>
    <p:sldId id="264" r:id="rId15"/>
    <p:sldId id="265" r:id="rId16"/>
    <p:sldId id="266" r:id="rId17"/>
    <p:sldId id="267" r:id="rId18"/>
    <p:sldId id="259" r:id="rId19"/>
    <p:sldId id="273" r:id="rId20"/>
    <p:sldId id="260" r:id="rId21"/>
    <p:sldId id="262" r:id="rId22"/>
    <p:sldId id="283" r:id="rId23"/>
    <p:sldId id="274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69" r:id="rId32"/>
    <p:sldId id="291" r:id="rId3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0066"/>
    <a:srgbClr val="FFFFFF"/>
    <a:srgbClr val="FF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4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85E4B-CB4B-4D45-9C6E-2424CA757AB1}" type="datetimeFigureOut">
              <a:rPr lang="zh-TW" altLang="en-US" smtClean="0"/>
              <a:t>2019/2/20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1ED2D-505F-4A3F-BDCB-63131E32A9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996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ED2D-505F-4A3F-BDCB-63131E32A93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079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2F51-926E-4627-8EC0-53AC9B1262FA}" type="datetimeFigureOut">
              <a:rPr lang="zh-TW" altLang="en-US" smtClean="0"/>
              <a:t>2019/2/20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DF55-FB13-4622-9CC0-0D2D24B1D3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233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2F51-926E-4627-8EC0-53AC9B1262FA}" type="datetimeFigureOut">
              <a:rPr lang="zh-TW" altLang="en-US" smtClean="0"/>
              <a:t>2019/2/20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DF55-FB13-4622-9CC0-0D2D24B1D3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756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2F51-926E-4627-8EC0-53AC9B1262FA}" type="datetimeFigureOut">
              <a:rPr lang="zh-TW" altLang="en-US" smtClean="0"/>
              <a:t>2019/2/20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DF55-FB13-4622-9CC0-0D2D24B1D3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50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2F51-926E-4627-8EC0-53AC9B1262FA}" type="datetimeFigureOut">
              <a:rPr lang="zh-TW" altLang="en-US" smtClean="0"/>
              <a:t>2019/2/20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DF55-FB13-4622-9CC0-0D2D24B1D3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01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2F51-926E-4627-8EC0-53AC9B1262FA}" type="datetimeFigureOut">
              <a:rPr lang="zh-TW" altLang="en-US" smtClean="0"/>
              <a:t>2019/2/20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DF55-FB13-4622-9CC0-0D2D24B1D3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72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2F51-926E-4627-8EC0-53AC9B1262FA}" type="datetimeFigureOut">
              <a:rPr lang="zh-TW" altLang="en-US" smtClean="0"/>
              <a:t>2019/2/20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DF55-FB13-4622-9CC0-0D2D24B1D3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614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2F51-926E-4627-8EC0-53AC9B1262FA}" type="datetimeFigureOut">
              <a:rPr lang="zh-TW" altLang="en-US" smtClean="0"/>
              <a:t>2019/2/20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DF55-FB13-4622-9CC0-0D2D24B1D3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0182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2F51-926E-4627-8EC0-53AC9B1262FA}" type="datetimeFigureOut">
              <a:rPr lang="zh-TW" altLang="en-US" smtClean="0"/>
              <a:t>2019/2/20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DF55-FB13-4622-9CC0-0D2D24B1D3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205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2F51-926E-4627-8EC0-53AC9B1262FA}" type="datetimeFigureOut">
              <a:rPr lang="zh-TW" altLang="en-US" smtClean="0"/>
              <a:t>2019/2/20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DF55-FB13-4622-9CC0-0D2D24B1D3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936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2F51-926E-4627-8EC0-53AC9B1262FA}" type="datetimeFigureOut">
              <a:rPr lang="zh-TW" altLang="en-US" smtClean="0"/>
              <a:t>2019/2/20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DF55-FB13-4622-9CC0-0D2D24B1D3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916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2F51-926E-4627-8EC0-53AC9B1262FA}" type="datetimeFigureOut">
              <a:rPr lang="zh-TW" altLang="en-US" smtClean="0"/>
              <a:t>2019/2/20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DF55-FB13-4622-9CC0-0D2D24B1D3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569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52F51-926E-4627-8EC0-53AC9B1262FA}" type="datetimeFigureOut">
              <a:rPr lang="zh-TW" altLang="en-US" smtClean="0"/>
              <a:t>2019/2/20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0DF55-FB13-4622-9CC0-0D2D24B1D3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7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2013%20&#33258;&#30001;&#30332;&#25582;&#12302;GYM&#12303;&#23448;&#26041;mv,%20Cross%20too%20Over%20&#37165;&#22810;&#29141;%20&#51221;&#45796;&#50672;(1).mp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「愛情」的圖片搜尋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85142" y="785893"/>
            <a:ext cx="12192000" cy="1655762"/>
          </a:xfrm>
        </p:spPr>
        <p:txBody>
          <a:bodyPr>
            <a:normAutofit/>
          </a:bodyPr>
          <a:lstStyle/>
          <a:p>
            <a:r>
              <a:rPr lang="zh-TW" altLang="en-US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國中生愛情講義</a:t>
            </a:r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033487" y="192133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八年級下學期 愛情單元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215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747245"/>
            <a:ext cx="11266714" cy="5032375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我認為他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非常好。</a:t>
            </a: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願意推薦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她這個人給他人認識。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覺得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特別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成熟。</a:t>
            </a: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高度的信心。</a:t>
            </a: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覺得什麼人和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相處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，大部分都有很好的印象。</a:t>
            </a: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覺得和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相似。</a:t>
            </a: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願意在班上或團體，什麼事都投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票。</a:t>
            </a: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覺得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許多人中，容易讓別人尊敬的一個。</a:t>
            </a: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認為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是很討喜的。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我很想學習的那種人。</a:t>
            </a: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覺得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非常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容易贏得別人得好感。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294820"/>
            <a:ext cx="12192000" cy="1219835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猜猜看，這是</a:t>
            </a:r>
            <a:r>
              <a:rPr lang="zh-TW" altLang="en-US" sz="66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喜歡</a:t>
            </a:r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還是</a:t>
            </a:r>
            <a:r>
              <a:rPr lang="zh-TW" altLang="en-US" sz="66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</a:t>
            </a:r>
            <a:r>
              <a:rPr lang="en-US" altLang="zh-TW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爆炸 1 4"/>
          <p:cNvSpPr/>
          <p:nvPr/>
        </p:nvSpPr>
        <p:spPr>
          <a:xfrm>
            <a:off x="7733211" y="930864"/>
            <a:ext cx="4371703" cy="4546509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92D05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895804" y="2481943"/>
            <a:ext cx="2046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喜歡</a:t>
            </a:r>
            <a:endParaRPr lang="zh-TW" altLang="en-US" sz="2000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746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747245"/>
            <a:ext cx="11266714" cy="5032375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當他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她覺得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情緒很低落時，我有責任使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快樂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起來。</a:t>
            </a: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在所有的事件上，我都可以信賴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覺得我要忽略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過失是一件容易的事。</a:t>
            </a: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願意為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所有的事。</a:t>
            </a: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我想要佔有他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我不能和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一起，我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覺得非常不幸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假使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我感到寂寞，首先想到就是去找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我關心的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事就是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幸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不幸福。</a:t>
            </a: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不管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做什麼，我都願意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寬恕。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我和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一起，我發現什麼事都不做，只是用眼睛看著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她就很快樂。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我也能讓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百分之百的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信賴，我覺得十分快樂。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320947"/>
            <a:ext cx="12192000" cy="1219835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猜猜看，這是</a:t>
            </a:r>
            <a:r>
              <a:rPr lang="zh-TW" altLang="en-US" sz="66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喜歡</a:t>
            </a:r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還是</a:t>
            </a:r>
            <a:r>
              <a:rPr lang="zh-TW" altLang="en-US" sz="66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</a:t>
            </a:r>
            <a:r>
              <a:rPr lang="en-US" altLang="zh-TW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7733211" y="930864"/>
            <a:ext cx="4371703" cy="4546509"/>
            <a:chOff x="7733211" y="930864"/>
            <a:chExt cx="4371703" cy="4546509"/>
          </a:xfrm>
          <a:solidFill>
            <a:srgbClr val="00B0F0"/>
          </a:solidFill>
        </p:grpSpPr>
        <p:sp>
          <p:nvSpPr>
            <p:cNvPr id="5" name="爆炸 1 4"/>
            <p:cNvSpPr/>
            <p:nvPr/>
          </p:nvSpPr>
          <p:spPr>
            <a:xfrm>
              <a:off x="7733211" y="930864"/>
              <a:ext cx="4371703" cy="4546509"/>
            </a:xfrm>
            <a:prstGeom prst="irregularSeal1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8834844" y="2333897"/>
              <a:ext cx="2046515" cy="14465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8800" u="sng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愛</a:t>
              </a:r>
              <a:endParaRPr lang="zh-TW" altLang="en-US" sz="2000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745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947545"/>
            <a:ext cx="10515600" cy="435133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喜歡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是付出會要求回報</a:t>
            </a:r>
            <a:r>
              <a:rPr lang="en-US" altLang="zh-TW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滿足自己的需求</a:t>
            </a:r>
            <a:r>
              <a:rPr lang="en-US" altLang="zh-TW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，愛是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不求回報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800"/>
              </a:spcBef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喜歡是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可有可無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，愛是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少一秒都不行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800"/>
              </a:spcBef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喜歡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沒有獨佔性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，愛是想要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佔有對方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800"/>
              </a:spcBef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喜歡不會要求對方給承諾，愛是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給你滿滿的</a:t>
            </a:r>
            <a:r>
              <a:rPr lang="en-US" altLang="zh-TW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en-US" altLang="zh-TW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</a:t>
            </a:r>
            <a:r>
              <a:rPr lang="en-US" altLang="zh-TW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諾</a:t>
            </a:r>
            <a:r>
              <a:rPr lang="en-US" altLang="zh-TW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>
              <a:spcBef>
                <a:spcPts val="1800"/>
              </a:spcBef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喜歡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說放棄就放棄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，愛是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放手如同刀割一樣痛苦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800"/>
              </a:spcBef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喜歡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不會介意對方跟誰在一起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，愛會讓你變成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醋醰子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800"/>
              </a:spcBef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歡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欣賞對方的優點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，愛是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接納對方的缺點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230188"/>
            <a:ext cx="12192000" cy="1219835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6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喜歡</a:t>
            </a:r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</a:t>
            </a:r>
            <a:r>
              <a:rPr lang="zh-TW" altLang="en-US" sz="66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</a:t>
            </a:r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的不同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8" name="Picture 4" descr="「兔兔 貼圖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57" y="3990068"/>
            <a:ext cx="2670175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52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0" y="262888"/>
            <a:ext cx="12192000" cy="956311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愛情金三角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完整之愛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3984171" y="2322284"/>
            <a:ext cx="4223657" cy="3004457"/>
          </a:xfrm>
          <a:prstGeom prst="triangl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5286828" y="1440764"/>
            <a:ext cx="1618342" cy="812800"/>
            <a:chOff x="2365829" y="2162629"/>
            <a:chExt cx="1618342" cy="812800"/>
          </a:xfrm>
        </p:grpSpPr>
        <p:sp>
          <p:nvSpPr>
            <p:cNvPr id="6" name="矩形 5"/>
            <p:cNvSpPr/>
            <p:nvPr/>
          </p:nvSpPr>
          <p:spPr>
            <a:xfrm>
              <a:off x="2365829" y="2162629"/>
              <a:ext cx="1618342" cy="812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2365829" y="2249714"/>
              <a:ext cx="16183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親密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2365829" y="5399311"/>
            <a:ext cx="1618342" cy="812800"/>
            <a:chOff x="2365829" y="2162629"/>
            <a:chExt cx="1618342" cy="812800"/>
          </a:xfrm>
          <a:solidFill>
            <a:srgbClr val="FFC000"/>
          </a:solidFill>
        </p:grpSpPr>
        <p:sp>
          <p:nvSpPr>
            <p:cNvPr id="10" name="矩形 9"/>
            <p:cNvSpPr/>
            <p:nvPr/>
          </p:nvSpPr>
          <p:spPr>
            <a:xfrm>
              <a:off x="2365829" y="2162629"/>
              <a:ext cx="1618342" cy="812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365829" y="2249714"/>
              <a:ext cx="161834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熱情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8207828" y="5399311"/>
            <a:ext cx="1618342" cy="812800"/>
            <a:chOff x="2365829" y="2162629"/>
            <a:chExt cx="1618342" cy="812800"/>
          </a:xfrm>
          <a:solidFill>
            <a:srgbClr val="00B0F0"/>
          </a:solidFill>
        </p:grpSpPr>
        <p:sp>
          <p:nvSpPr>
            <p:cNvPr id="13" name="矩形 12"/>
            <p:cNvSpPr/>
            <p:nvPr/>
          </p:nvSpPr>
          <p:spPr>
            <a:xfrm>
              <a:off x="2365829" y="2162629"/>
              <a:ext cx="1618342" cy="812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365829" y="2249714"/>
              <a:ext cx="161834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承諾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4635500" y="3824512"/>
            <a:ext cx="2920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完整之愛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7057569" y="1554367"/>
            <a:ext cx="4597401" cy="1201486"/>
            <a:chOff x="2365829" y="2162629"/>
            <a:chExt cx="1618342" cy="841975"/>
          </a:xfrm>
        </p:grpSpPr>
        <p:sp>
          <p:nvSpPr>
            <p:cNvPr id="17" name="矩形 16"/>
            <p:cNvSpPr/>
            <p:nvPr/>
          </p:nvSpPr>
          <p:spPr>
            <a:xfrm>
              <a:off x="2365829" y="2162629"/>
              <a:ext cx="1618342" cy="812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2365829" y="2249714"/>
              <a:ext cx="1618342" cy="754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相互依靠，心靈上彼此親近的感覺</a:t>
              </a:r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529771" y="3719597"/>
            <a:ext cx="2852057" cy="1607143"/>
            <a:chOff x="2365829" y="2162629"/>
            <a:chExt cx="1618342" cy="812800"/>
          </a:xfrm>
          <a:solidFill>
            <a:srgbClr val="FFC000"/>
          </a:solidFill>
        </p:grpSpPr>
        <p:sp>
          <p:nvSpPr>
            <p:cNvPr id="20" name="矩形 19"/>
            <p:cNvSpPr/>
            <p:nvPr/>
          </p:nvSpPr>
          <p:spPr>
            <a:xfrm>
              <a:off x="2365829" y="2162629"/>
              <a:ext cx="1618342" cy="812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2365829" y="2249714"/>
              <a:ext cx="1618342" cy="7004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想要在一起的熱烈情感，激情的情緒</a:t>
              </a:r>
              <a:endPara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8414655" y="3915415"/>
            <a:ext cx="2823029" cy="1411326"/>
            <a:chOff x="2365829" y="2162629"/>
            <a:chExt cx="1618342" cy="894410"/>
          </a:xfrm>
          <a:solidFill>
            <a:srgbClr val="00B0F0"/>
          </a:solidFill>
        </p:grpSpPr>
        <p:sp>
          <p:nvSpPr>
            <p:cNvPr id="23" name="矩形 22"/>
            <p:cNvSpPr/>
            <p:nvPr/>
          </p:nvSpPr>
          <p:spPr>
            <a:xfrm>
              <a:off x="2365829" y="2162629"/>
              <a:ext cx="1618342" cy="812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2365829" y="2296346"/>
              <a:ext cx="1618342" cy="7606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維持長期關係的想法</a:t>
              </a:r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58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0" y="262888"/>
            <a:ext cx="12192000" cy="956311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</a:t>
            </a:r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承諾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浪漫之愛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3984171" y="2322284"/>
            <a:ext cx="4223657" cy="3004457"/>
          </a:xfrm>
          <a:prstGeom prst="triangl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5286828" y="1440764"/>
            <a:ext cx="1618342" cy="812800"/>
            <a:chOff x="2365829" y="2162629"/>
            <a:chExt cx="1618342" cy="812800"/>
          </a:xfrm>
        </p:grpSpPr>
        <p:sp>
          <p:nvSpPr>
            <p:cNvPr id="6" name="矩形 5"/>
            <p:cNvSpPr/>
            <p:nvPr/>
          </p:nvSpPr>
          <p:spPr>
            <a:xfrm>
              <a:off x="2365829" y="2162629"/>
              <a:ext cx="1618342" cy="812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2365829" y="2249714"/>
              <a:ext cx="16183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親密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2365829" y="5399311"/>
            <a:ext cx="1618342" cy="812800"/>
            <a:chOff x="2365829" y="2162629"/>
            <a:chExt cx="1618342" cy="812800"/>
          </a:xfrm>
          <a:solidFill>
            <a:srgbClr val="FFC000"/>
          </a:solidFill>
        </p:grpSpPr>
        <p:sp>
          <p:nvSpPr>
            <p:cNvPr id="10" name="矩形 9"/>
            <p:cNvSpPr/>
            <p:nvPr/>
          </p:nvSpPr>
          <p:spPr>
            <a:xfrm>
              <a:off x="2365829" y="2162629"/>
              <a:ext cx="1618342" cy="812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365829" y="2249714"/>
              <a:ext cx="161834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熱情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4635500" y="3824512"/>
            <a:ext cx="2920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浪漫之愛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49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0" y="262888"/>
            <a:ext cx="12192000" cy="956311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沒有熱情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友誼之愛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3984171" y="2322284"/>
            <a:ext cx="4223657" cy="3004457"/>
          </a:xfrm>
          <a:prstGeom prst="triangl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5286828" y="1440764"/>
            <a:ext cx="1618342" cy="812800"/>
            <a:chOff x="2365829" y="2162629"/>
            <a:chExt cx="1618342" cy="812800"/>
          </a:xfrm>
        </p:grpSpPr>
        <p:sp>
          <p:nvSpPr>
            <p:cNvPr id="6" name="矩形 5"/>
            <p:cNvSpPr/>
            <p:nvPr/>
          </p:nvSpPr>
          <p:spPr>
            <a:xfrm>
              <a:off x="2365829" y="2162629"/>
              <a:ext cx="1618342" cy="812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2365829" y="2249714"/>
              <a:ext cx="16183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親密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8207828" y="5399311"/>
            <a:ext cx="1618342" cy="812800"/>
            <a:chOff x="2365829" y="2162629"/>
            <a:chExt cx="1618342" cy="812800"/>
          </a:xfrm>
          <a:solidFill>
            <a:srgbClr val="00B0F0"/>
          </a:solidFill>
        </p:grpSpPr>
        <p:sp>
          <p:nvSpPr>
            <p:cNvPr id="13" name="矩形 12"/>
            <p:cNvSpPr/>
            <p:nvPr/>
          </p:nvSpPr>
          <p:spPr>
            <a:xfrm>
              <a:off x="2365829" y="2162629"/>
              <a:ext cx="1618342" cy="812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365829" y="2249714"/>
              <a:ext cx="161834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承諾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4635500" y="3824512"/>
            <a:ext cx="2920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友誼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之愛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49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0" y="262888"/>
            <a:ext cx="12192000" cy="956311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沒有親密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愚蠢之愛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3984171" y="2322284"/>
            <a:ext cx="4223657" cy="3004457"/>
          </a:xfrm>
          <a:prstGeom prst="triangl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2365829" y="5399311"/>
            <a:ext cx="1618342" cy="812800"/>
            <a:chOff x="2365829" y="2162629"/>
            <a:chExt cx="1618342" cy="812800"/>
          </a:xfrm>
          <a:solidFill>
            <a:srgbClr val="FFC000"/>
          </a:solidFill>
        </p:grpSpPr>
        <p:sp>
          <p:nvSpPr>
            <p:cNvPr id="10" name="矩形 9"/>
            <p:cNvSpPr/>
            <p:nvPr/>
          </p:nvSpPr>
          <p:spPr>
            <a:xfrm>
              <a:off x="2365829" y="2162629"/>
              <a:ext cx="1618342" cy="812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365829" y="2249714"/>
              <a:ext cx="161834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熱情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8207828" y="5399311"/>
            <a:ext cx="1618342" cy="812800"/>
            <a:chOff x="2365829" y="2162629"/>
            <a:chExt cx="1618342" cy="812800"/>
          </a:xfrm>
          <a:solidFill>
            <a:srgbClr val="00B0F0"/>
          </a:solidFill>
        </p:grpSpPr>
        <p:sp>
          <p:nvSpPr>
            <p:cNvPr id="13" name="矩形 12"/>
            <p:cNvSpPr/>
            <p:nvPr/>
          </p:nvSpPr>
          <p:spPr>
            <a:xfrm>
              <a:off x="2365829" y="2162629"/>
              <a:ext cx="1618342" cy="812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365829" y="2249714"/>
              <a:ext cx="161834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承諾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4635500" y="3824512"/>
            <a:ext cx="2920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愚蠢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之愛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49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>
            <a:off x="6794994" y="3194853"/>
            <a:ext cx="3718297" cy="2602388"/>
          </a:xfrm>
          <a:prstGeom prst="triangl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7941788" y="2431302"/>
            <a:ext cx="1424708" cy="704028"/>
            <a:chOff x="2365829" y="2162629"/>
            <a:chExt cx="1618342" cy="812800"/>
          </a:xfrm>
        </p:grpSpPr>
        <p:sp>
          <p:nvSpPr>
            <p:cNvPr id="6" name="矩形 5"/>
            <p:cNvSpPr/>
            <p:nvPr/>
          </p:nvSpPr>
          <p:spPr>
            <a:xfrm>
              <a:off x="2365829" y="2162629"/>
              <a:ext cx="1618342" cy="812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2365829" y="2249714"/>
              <a:ext cx="16183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親密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5370286" y="5860100"/>
            <a:ext cx="1424708" cy="704028"/>
            <a:chOff x="2365829" y="2162629"/>
            <a:chExt cx="1618342" cy="812800"/>
          </a:xfrm>
          <a:solidFill>
            <a:srgbClr val="FFC000"/>
          </a:solidFill>
        </p:grpSpPr>
        <p:sp>
          <p:nvSpPr>
            <p:cNvPr id="9" name="矩形 8"/>
            <p:cNvSpPr/>
            <p:nvPr/>
          </p:nvSpPr>
          <p:spPr>
            <a:xfrm>
              <a:off x="2365829" y="2162629"/>
              <a:ext cx="1618342" cy="812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365829" y="2249714"/>
              <a:ext cx="161834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熱情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10513290" y="5860100"/>
            <a:ext cx="1424708" cy="704028"/>
            <a:chOff x="2365829" y="2162629"/>
            <a:chExt cx="1618342" cy="812800"/>
          </a:xfrm>
          <a:solidFill>
            <a:srgbClr val="00B0F0"/>
          </a:solidFill>
        </p:grpSpPr>
        <p:sp>
          <p:nvSpPr>
            <p:cNvPr id="12" name="矩形 11"/>
            <p:cNvSpPr/>
            <p:nvPr/>
          </p:nvSpPr>
          <p:spPr>
            <a:xfrm>
              <a:off x="2365829" y="2162629"/>
              <a:ext cx="1618342" cy="812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365829" y="2249714"/>
              <a:ext cx="161834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承諾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611907" y="627682"/>
            <a:ext cx="6993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</a:t>
            </a:r>
            <a:r>
              <a:rPr lang="zh-TW" altLang="en-US" sz="36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高恩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</a:t>
            </a:r>
            <a:r>
              <a:rPr lang="zh-TW" altLang="en-US" sz="3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孔劉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帥氣的外表吸引，深深地希望可以成為他的女朋友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97393" y="2218435"/>
            <a:ext cx="69935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孔劉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總是把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掛在嘴邊，但是答應女朋友金高恩的事情總是沒辦法做到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11907" y="4344778"/>
            <a:ext cx="6993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孔劉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和女朋友不知道為什麼，兩人中間總是有些隔閡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相關圖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2"/>
          <a:stretch/>
        </p:blipFill>
        <p:spPr bwMode="auto">
          <a:xfrm>
            <a:off x="7526261" y="3616216"/>
            <a:ext cx="2255762" cy="2595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383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3436711"/>
            <a:ext cx="10515600" cy="24125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戀愛中的兩人，愛情的進程是有一定順序的唷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0" indent="0" algn="ctr">
              <a:buNone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試著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將這些字卡按照順序擺放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0" indent="0" algn="ctr">
              <a:buNone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全對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者可以</a:t>
            </a:r>
            <a:r>
              <a:rPr lang="zh-TW" altLang="en-US" sz="40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加分</a:t>
            </a:r>
            <a:r>
              <a:rPr lang="en-US" altLang="zh-TW" sz="40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40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1598839"/>
            <a:ext cx="12192000" cy="1219835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愛情進程排排看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238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1640114" y="1088571"/>
            <a:ext cx="1959429" cy="1814286"/>
            <a:chOff x="1640114" y="1088571"/>
            <a:chExt cx="1959429" cy="1814286"/>
          </a:xfrm>
        </p:grpSpPr>
        <p:sp>
          <p:nvSpPr>
            <p:cNvPr id="4" name="橢圓 3"/>
            <p:cNvSpPr/>
            <p:nvPr/>
          </p:nvSpPr>
          <p:spPr>
            <a:xfrm>
              <a:off x="1640114" y="1088571"/>
              <a:ext cx="1959429" cy="18142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1836056" y="1580215"/>
              <a:ext cx="1567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擁抱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5791198" y="462874"/>
            <a:ext cx="1959429" cy="1814286"/>
            <a:chOff x="5188857" y="1066798"/>
            <a:chExt cx="1959429" cy="1814286"/>
          </a:xfrm>
        </p:grpSpPr>
        <p:sp>
          <p:nvSpPr>
            <p:cNvPr id="6" name="橢圓 5"/>
            <p:cNvSpPr/>
            <p:nvPr/>
          </p:nvSpPr>
          <p:spPr>
            <a:xfrm>
              <a:off x="5188857" y="1066798"/>
              <a:ext cx="1959429" cy="18142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5228770" y="1494710"/>
              <a:ext cx="18796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親密接觸</a:t>
              </a:r>
              <a:endPara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性行為</a:t>
              </a:r>
              <a:r>
                <a:rPr lang="en-US" altLang="zh-TW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856341" y="4071257"/>
            <a:ext cx="1959429" cy="1814286"/>
            <a:chOff x="856341" y="4071257"/>
            <a:chExt cx="1959429" cy="1814286"/>
          </a:xfrm>
        </p:grpSpPr>
        <p:sp>
          <p:nvSpPr>
            <p:cNvPr id="8" name="橢圓 7"/>
            <p:cNvSpPr/>
            <p:nvPr/>
          </p:nvSpPr>
          <p:spPr>
            <a:xfrm>
              <a:off x="856341" y="4071257"/>
              <a:ext cx="1959429" cy="18142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1052283" y="4562901"/>
              <a:ext cx="1567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親吻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5711370" y="3579611"/>
            <a:ext cx="1959429" cy="1814286"/>
            <a:chOff x="4027713" y="3164113"/>
            <a:chExt cx="1959429" cy="1814286"/>
          </a:xfrm>
        </p:grpSpPr>
        <p:sp>
          <p:nvSpPr>
            <p:cNvPr id="10" name="橢圓 9"/>
            <p:cNvSpPr/>
            <p:nvPr/>
          </p:nvSpPr>
          <p:spPr>
            <a:xfrm>
              <a:off x="4027713" y="3164113"/>
              <a:ext cx="1959429" cy="18142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4223655" y="3655757"/>
              <a:ext cx="1567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愛撫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8788400" y="4259943"/>
            <a:ext cx="1959429" cy="1814286"/>
            <a:chOff x="7264400" y="4063998"/>
            <a:chExt cx="1959429" cy="1814286"/>
          </a:xfrm>
        </p:grpSpPr>
        <p:sp>
          <p:nvSpPr>
            <p:cNvPr id="12" name="橢圓 11"/>
            <p:cNvSpPr/>
            <p:nvPr/>
          </p:nvSpPr>
          <p:spPr>
            <a:xfrm>
              <a:off x="7264400" y="4063998"/>
              <a:ext cx="1959429" cy="18142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7460342" y="4555642"/>
              <a:ext cx="1567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摟肩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9427028" y="890786"/>
            <a:ext cx="1959429" cy="1814286"/>
            <a:chOff x="8323942" y="1558443"/>
            <a:chExt cx="1959429" cy="1814286"/>
          </a:xfrm>
        </p:grpSpPr>
        <p:sp>
          <p:nvSpPr>
            <p:cNvPr id="14" name="橢圓 13"/>
            <p:cNvSpPr/>
            <p:nvPr/>
          </p:nvSpPr>
          <p:spPr>
            <a:xfrm>
              <a:off x="8323942" y="1558443"/>
              <a:ext cx="1959429" cy="18142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8519884" y="2050087"/>
              <a:ext cx="1567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牽手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3236686" y="5355772"/>
            <a:ext cx="2774040" cy="1436914"/>
            <a:chOff x="3236686" y="5355772"/>
            <a:chExt cx="2774040" cy="1436914"/>
          </a:xfrm>
        </p:grpSpPr>
        <p:sp>
          <p:nvSpPr>
            <p:cNvPr id="22" name="橢圓形圖說文字 21"/>
            <p:cNvSpPr/>
            <p:nvPr/>
          </p:nvSpPr>
          <p:spPr>
            <a:xfrm rot="10800000">
              <a:off x="3236686" y="5355772"/>
              <a:ext cx="2774040" cy="1436914"/>
            </a:xfrm>
            <a:prstGeom prst="wedgeEllipseCallout">
              <a:avLst>
                <a:gd name="adj1" fmla="val -50006"/>
                <a:gd name="adj2" fmla="val 6452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3380015" y="5658730"/>
              <a:ext cx="2411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用手撫摸身體及性器官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041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4704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少年孔劉的煩惱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2290" name="Picture 2" descr="「孔劉 孤單」的圖片搜尋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2"/>
          <a:stretch/>
        </p:blipFill>
        <p:spPr bwMode="auto">
          <a:xfrm>
            <a:off x="2835501" y="1592261"/>
            <a:ext cx="6520997" cy="4958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416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483507"/>
            <a:ext cx="12192000" cy="1219835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燈燈燈</a:t>
            </a:r>
            <a:r>
              <a:rPr lang="en-US" altLang="zh-TW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來對答案叭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420914" y="2220686"/>
            <a:ext cx="2612572" cy="1930400"/>
            <a:chOff x="420914" y="2220686"/>
            <a:chExt cx="2612572" cy="1930400"/>
          </a:xfrm>
        </p:grpSpPr>
        <p:sp>
          <p:nvSpPr>
            <p:cNvPr id="5" name="向右箭號 4"/>
            <p:cNvSpPr/>
            <p:nvPr/>
          </p:nvSpPr>
          <p:spPr>
            <a:xfrm>
              <a:off x="420914" y="2220686"/>
              <a:ext cx="2612572" cy="1930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537028" y="2808905"/>
              <a:ext cx="19158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牽手</a:t>
              </a:r>
              <a:endPara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171372" y="2220686"/>
            <a:ext cx="2612572" cy="1930400"/>
            <a:chOff x="420914" y="2220686"/>
            <a:chExt cx="2612572" cy="1930400"/>
          </a:xfrm>
        </p:grpSpPr>
        <p:sp>
          <p:nvSpPr>
            <p:cNvPr id="9" name="向右箭號 8"/>
            <p:cNvSpPr/>
            <p:nvPr/>
          </p:nvSpPr>
          <p:spPr>
            <a:xfrm>
              <a:off x="420914" y="2220686"/>
              <a:ext cx="2612572" cy="1930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7028" y="2808905"/>
              <a:ext cx="19158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摟肩</a:t>
              </a: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6096000" y="2228425"/>
            <a:ext cx="2612572" cy="1930400"/>
            <a:chOff x="420914" y="2220686"/>
            <a:chExt cx="2612572" cy="1930400"/>
          </a:xfrm>
        </p:grpSpPr>
        <p:sp>
          <p:nvSpPr>
            <p:cNvPr id="12" name="向右箭號 11"/>
            <p:cNvSpPr/>
            <p:nvPr/>
          </p:nvSpPr>
          <p:spPr>
            <a:xfrm>
              <a:off x="420914" y="2220686"/>
              <a:ext cx="2612572" cy="1930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37028" y="2808905"/>
              <a:ext cx="19158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擁抱</a:t>
              </a:r>
              <a:endPara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3483428" y="4298638"/>
            <a:ext cx="2612572" cy="1930400"/>
            <a:chOff x="420914" y="2220686"/>
            <a:chExt cx="2612572" cy="1930400"/>
          </a:xfrm>
        </p:grpSpPr>
        <p:sp>
          <p:nvSpPr>
            <p:cNvPr id="15" name="向右箭號 14"/>
            <p:cNvSpPr/>
            <p:nvPr/>
          </p:nvSpPr>
          <p:spPr>
            <a:xfrm>
              <a:off x="420914" y="2220686"/>
              <a:ext cx="2612572" cy="1930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37028" y="2808905"/>
              <a:ext cx="19158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親吻</a:t>
              </a:r>
              <a:endPara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6429829" y="4290899"/>
            <a:ext cx="2612572" cy="1930400"/>
            <a:chOff x="420914" y="2220686"/>
            <a:chExt cx="2612572" cy="1930400"/>
          </a:xfrm>
        </p:grpSpPr>
        <p:sp>
          <p:nvSpPr>
            <p:cNvPr id="18" name="向右箭號 17"/>
            <p:cNvSpPr/>
            <p:nvPr/>
          </p:nvSpPr>
          <p:spPr>
            <a:xfrm>
              <a:off x="420914" y="2220686"/>
              <a:ext cx="2612572" cy="1930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537028" y="2808905"/>
              <a:ext cx="19158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愛撫</a:t>
              </a:r>
              <a:endPara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9354457" y="4274451"/>
            <a:ext cx="2612572" cy="1930400"/>
            <a:chOff x="420914" y="2220686"/>
            <a:chExt cx="2612572" cy="1930400"/>
          </a:xfrm>
        </p:grpSpPr>
        <p:sp>
          <p:nvSpPr>
            <p:cNvPr id="21" name="向右箭號 20"/>
            <p:cNvSpPr/>
            <p:nvPr/>
          </p:nvSpPr>
          <p:spPr>
            <a:xfrm>
              <a:off x="420914" y="2220686"/>
              <a:ext cx="2612572" cy="1930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519610" y="2721815"/>
              <a:ext cx="19158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親密接觸</a:t>
              </a:r>
              <a:endPara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性行為</a:t>
              </a:r>
              <a:r>
                <a:rPr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3" name="圖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4" y="4342640"/>
            <a:ext cx="1736402" cy="224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2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2425" y="191765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兩個人的關係進程，是有一定的先後順序的，而且無法逆轉。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重點是兩人的速度是否一致→尊重他人。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若有不受歡迎的性要求→勇敢拒絕。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未成年性行為可能會觸犯刑法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227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「強制性交罪」，處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年以下有期徒刑。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483507"/>
            <a:ext cx="12192000" cy="1219835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勇於說「不」</a:t>
            </a:r>
            <a:r>
              <a:rPr lang="en-US" altLang="zh-TW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身體自主權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70" name="Picture 2" descr="相關圖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67"/>
          <a:stretch/>
        </p:blipFill>
        <p:spPr bwMode="auto">
          <a:xfrm>
            <a:off x="7456258" y="2993662"/>
            <a:ext cx="461962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76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0" y="501705"/>
            <a:ext cx="12192000" cy="1219835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愛情診療室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8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喜歡一個人，可以透過哪些方式表達好感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還沒準備好接受與人交往時，該如何拒絕對方比較適當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想要單獨與對方約會，該如何邀約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被拒絕該怎麼辦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交往時哪些行為較受歡迎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哪些不受歡迎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國中階段感情交往的目的是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與成年人階段的感情有何不同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454" y="66276"/>
            <a:ext cx="8995955" cy="6507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641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844685"/>
            <a:ext cx="12192000" cy="1219835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如何正確</a:t>
            </a:r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表達愛</a:t>
            </a:r>
            <a:r>
              <a:rPr lang="en-US" altLang="zh-TW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愛之語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4" descr="「孔劉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66223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04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0" y="173173"/>
            <a:ext cx="12192000" cy="1219835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愛之語的五種類型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「好棒棒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494611"/>
            <a:ext cx="3329620" cy="278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「擁抱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6" descr="「擁抱」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8" descr="「擁抱」的圖片搜尋結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AutoShape 10" descr="「擁抱」的圖片搜尋結果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60" name="Picture 12" descr="「擁抱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430605"/>
            <a:ext cx="4177984" cy="223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4" descr="「咖啡情侶」的圖片搜尋結果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97" y="4531173"/>
            <a:ext cx="4562432" cy="212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「男 做家事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40" y="3914638"/>
            <a:ext cx="3989704" cy="288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「GIFT」的圖片搜尋結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817" y="2813209"/>
            <a:ext cx="4530365" cy="226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42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2463" y="1839912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人類最深處的需要，就是感覺被人欣賞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這些人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而言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，被欣賞與讚美，勝過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其他事情。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任何形式的肯定都可以。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173173"/>
            <a:ext cx="12192000" cy="1219835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一、肯定的語言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2" descr="「好棒棒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3393258"/>
            <a:ext cx="3979862" cy="332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9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肢體接觸是人類感情溝通的一種微妙方式，也是愛的表達的有力工具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性只是方式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之一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，其他如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牽手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、親吻、擁抱、撫摸都是身體的接觸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讓對方有安全感。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173173"/>
            <a:ext cx="12192000" cy="1219835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二、身體接觸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12" descr="「擁抱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4032167"/>
            <a:ext cx="4533900" cy="24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5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給予對方全心全意的注意。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做什麼事情其實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是次要的，重要的是花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時間「得到」對方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的情感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心靈交流的互動。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173173"/>
            <a:ext cx="12192000" cy="1219835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三、精心時刻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158" y="3800475"/>
            <a:ext cx="4218122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5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服務因而高興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，表示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對對方的愛，對方也能感受的到。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當男女熱戀時，為對方服務是自願的，甚至費盡心機。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173173"/>
            <a:ext cx="12192000" cy="1219835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四、服務的行動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17" descr="「男 做家事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3722482"/>
            <a:ext cx="3963671" cy="286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07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54175"/>
            <a:ext cx="10515600" cy="4351338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禮物是愛的視覺象徵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它可以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是買來的的或是自己製作的。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禮物是一件提醒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對方「我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還愛著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你」的東西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事實上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，這是最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容易的愛之語。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173173"/>
            <a:ext cx="12192000" cy="1219835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五、禮物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19" descr="「GIFT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4" y="4348205"/>
            <a:ext cx="4733839" cy="236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33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0" y="176440"/>
            <a:ext cx="12192000" cy="1219835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女生喜歡的男生特質</a:t>
            </a:r>
            <a:r>
              <a:rPr lang="en-US" altLang="zh-TW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TOP10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Shape 1116"/>
          <p:cNvSpPr/>
          <p:nvPr/>
        </p:nvSpPr>
        <p:spPr>
          <a:xfrm>
            <a:off x="2124757" y="1553028"/>
            <a:ext cx="6322558" cy="5007429"/>
          </a:xfrm>
          <a:prstGeom prst="rect">
            <a:avLst/>
          </a:prstGeom>
          <a:solidFill>
            <a:srgbClr val="FFABD5"/>
          </a:solidFill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57775" bIns="0" anchor="t" anchorCtr="0">
            <a:noAutofit/>
          </a:bodyPr>
          <a:lstStyle/>
          <a:p>
            <a:pPr marL="576234" marR="0" lvl="0" indent="-525434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3200" b="1" i="0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01、幽默</a:t>
            </a:r>
          </a:p>
          <a:p>
            <a:pPr marL="576234" marR="0" lvl="0" indent="-525434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3200" b="1" i="0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02、體貼</a:t>
            </a:r>
          </a:p>
          <a:p>
            <a:pPr marL="576234" marR="0" lvl="0" indent="-525434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3200" b="1" i="0" u="none" strike="noStrike" cap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03、</a:t>
            </a:r>
            <a:r>
              <a:rPr lang="zh-TW" sz="3200" b="1" i="0" u="none" strike="noStrike" cap="none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溫柔</a:t>
            </a:r>
            <a:endParaRPr lang="en-US" altLang="zh-TW" sz="3200" b="1" i="0" u="none" strike="noStrike" cap="none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576234" marR="0" lvl="0" indent="-525434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3200" b="1" i="0" u="none" strike="noStrike" cap="none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04</a:t>
            </a:r>
            <a:r>
              <a:rPr lang="zh-TW" sz="3200" b="1" i="0" u="none" strike="noStrike" cap="none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、負責</a:t>
            </a:r>
          </a:p>
          <a:p>
            <a:pPr marL="576234" marR="0" lvl="0" indent="-525434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3200" b="1" i="0" u="none" strike="noStrike" cap="none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05、帥</a:t>
            </a:r>
          </a:p>
          <a:p>
            <a:pPr marL="576234" marR="0" lvl="0" indent="-525434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3200" b="1" i="0" u="none" strike="noStrike" cap="none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06、運動型</a:t>
            </a:r>
          </a:p>
          <a:p>
            <a:pPr marL="576234" marR="0" lvl="0" indent="-525434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3200" b="1" i="0" u="none" strike="noStrike" cap="none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07、沉穩</a:t>
            </a:r>
          </a:p>
          <a:p>
            <a:pPr marL="576234" marR="0" lvl="0" indent="-525434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3200" b="1" i="0" u="none" strike="noStrike" cap="none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08、上進認真</a:t>
            </a:r>
          </a:p>
          <a:p>
            <a:pPr marL="576234" marR="0" lvl="0" indent="-525434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3200" b="1" i="0" u="none" strike="noStrike" cap="none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09、大方有正義感</a:t>
            </a:r>
          </a:p>
          <a:p>
            <a:pPr marL="576234" marR="0" lvl="0" indent="-525434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3200" b="1" i="0" u="none" strike="noStrike" cap="none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10、誠實熱心助人</a:t>
            </a:r>
          </a:p>
        </p:txBody>
      </p:sp>
      <p:pic>
        <p:nvPicPr>
          <p:cNvPr id="13316" name="Picture 4" descr="「彭于晏」的圖片搜尋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5"/>
          <a:stretch/>
        </p:blipFill>
        <p:spPr bwMode="auto">
          <a:xfrm>
            <a:off x="7817472" y="1843313"/>
            <a:ext cx="3625227" cy="4426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6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93987"/>
            <a:ext cx="12192000" cy="363537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所以，要對另一人好，要用他喜歡的方式來愛他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b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禮物←→</a:t>
            </a:r>
            <a:r>
              <a:rPr lang="zh-TW" altLang="en-US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禮物</a:t>
            </a:r>
            <a:r>
              <a:rPr lang="en-US" altLang="zh-TW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服務的行動</a:t>
            </a:r>
            <a:r>
              <a:rPr lang="zh-TW" altLang="en-US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←</a:t>
            </a:r>
            <a:r>
              <a:rPr lang="zh-TW" altLang="en-US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服務的行動</a:t>
            </a:r>
            <a:r>
              <a:rPr lang="en-US" altLang="zh-TW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精心</a:t>
            </a:r>
            <a:r>
              <a:rPr lang="zh-TW" altLang="en-US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時刻</a:t>
            </a:r>
            <a:r>
              <a:rPr lang="zh-TW" altLang="en-US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←</a:t>
            </a:r>
            <a:r>
              <a:rPr lang="zh-TW" altLang="en-US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精心時刻</a:t>
            </a:r>
            <a:r>
              <a:rPr lang="en-US" altLang="zh-TW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身體</a:t>
            </a:r>
            <a:r>
              <a:rPr lang="zh-TW" altLang="en-US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接觸</a:t>
            </a:r>
            <a:r>
              <a:rPr lang="zh-TW" altLang="en-US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←</a:t>
            </a:r>
            <a:r>
              <a:rPr lang="zh-TW" altLang="en-US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身體接觸</a:t>
            </a:r>
            <a:r>
              <a:rPr lang="en-US" altLang="zh-TW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肯定的語言</a:t>
            </a:r>
            <a:r>
              <a:rPr lang="zh-TW" altLang="en-US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←</a:t>
            </a:r>
            <a:r>
              <a:rPr lang="zh-TW" altLang="en-US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肯定的語言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1294718"/>
            <a:ext cx="12192000" cy="1219835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每個人的愛之語都不一樣</a:t>
            </a:r>
            <a:r>
              <a:rPr lang="en-US" altLang="zh-TW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789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9613" y="7488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手分手</a:t>
            </a:r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266" name="Picture 2" descr="https://i.ytimg.com/vi/fwe4h7FObog/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1" r="14514" b="12626"/>
          <a:stretch/>
        </p:blipFill>
        <p:spPr bwMode="auto">
          <a:xfrm>
            <a:off x="3014663" y="2074386"/>
            <a:ext cx="6434818" cy="42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-485775" y="-133035"/>
            <a:ext cx="7258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當兩個人步調不一致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19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" y="3290887"/>
            <a:ext cx="12192000" cy="31575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請寫出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項分手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後，可以好好照顧自己的方法。</a:t>
            </a:r>
            <a:endParaRPr lang="en-US" altLang="zh-TW" sz="4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1834116"/>
            <a:ext cx="12192000" cy="1219835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分手了，怎麼辦</a:t>
            </a:r>
            <a:r>
              <a:rPr lang="en-US" altLang="zh-TW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324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0" y="176440"/>
            <a:ext cx="12192000" cy="1219835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男生喜歡的女生特質</a:t>
            </a:r>
            <a:r>
              <a:rPr lang="en-US" altLang="zh-TW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TOP10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Shape 1116"/>
          <p:cNvSpPr/>
          <p:nvPr/>
        </p:nvSpPr>
        <p:spPr>
          <a:xfrm>
            <a:off x="2124757" y="1553028"/>
            <a:ext cx="6322558" cy="5007429"/>
          </a:xfrm>
          <a:prstGeom prst="rect">
            <a:avLst/>
          </a:prstGeom>
          <a:solidFill>
            <a:srgbClr val="FFABD5"/>
          </a:solidFill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57775" bIns="0" anchor="t" anchorCtr="0">
            <a:noAutofit/>
          </a:bodyPr>
          <a:lstStyle/>
          <a:p>
            <a:pPr marL="576234" lvl="0" indent="-525434">
              <a:buSzPct val="25000"/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01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、體貼溫柔</a:t>
            </a:r>
          </a:p>
          <a:p>
            <a:pPr marL="576234" lvl="0" indent="-525434">
              <a:buSzPct val="25000"/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02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、可愛漂亮</a:t>
            </a:r>
          </a:p>
          <a:p>
            <a:pPr marL="576234" lvl="0" indent="-525434">
              <a:buSzPct val="25000"/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03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、有氣質</a:t>
            </a:r>
          </a:p>
          <a:p>
            <a:pPr marL="576234" lvl="0" indent="-525434">
              <a:buSzPct val="25000"/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04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活潑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576234" lvl="0" indent="-525434">
              <a:buSzPct val="25000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05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、善解人意</a:t>
            </a:r>
          </a:p>
          <a:p>
            <a:pPr marL="576234" lvl="0" indent="-525434">
              <a:buSzPct val="25000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06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開朗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576234" lvl="0" indent="-525434">
              <a:buSzPct val="25000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07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熱心助人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576234" lvl="0" indent="-525434">
              <a:buSzPct val="25000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08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、大方不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做作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576234" lvl="0" indent="-525434">
              <a:buSzPct val="25000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09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善良有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愛心</a:t>
            </a:r>
          </a:p>
          <a:p>
            <a:pPr marL="576234" lvl="0" indent="-525434">
              <a:buSzPct val="25000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10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、不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八卦聊是非</a:t>
            </a:r>
            <a:endParaRPr lang="zh-TW" sz="3200" b="0" i="0" u="none" strike="noStrike" cap="none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pic>
        <p:nvPicPr>
          <p:cNvPr id="14338" name="Picture 2" descr="「陳意涵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118" y="2189842"/>
            <a:ext cx="400050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0398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219835"/>
          </a:xfrm>
          <a:solidFill>
            <a:srgbClr val="FF0066"/>
          </a:solidFill>
        </p:spPr>
        <p:txBody>
          <a:bodyPr>
            <a:normAutofit/>
          </a:bodyPr>
          <a:lstStyle/>
          <a:p>
            <a:pPr algn="ctr"/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愛情譬喻法</a:t>
            </a:r>
            <a:r>
              <a:rPr lang="en-US" altLang="zh-TW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40039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請你運用國文能力和想像力，完成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0" indent="0">
              <a:buNone/>
            </a:pP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4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愛情像</a:t>
            </a:r>
            <a:r>
              <a:rPr lang="en-US" altLang="zh-TW" sz="4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 ‧ ‧(</a:t>
            </a:r>
            <a:r>
              <a:rPr lang="zh-TW" altLang="en-US" sz="4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水果</a:t>
            </a:r>
            <a:r>
              <a:rPr lang="en-US" altLang="zh-TW" sz="4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，因為</a:t>
            </a:r>
            <a:r>
              <a:rPr lang="en-US" altLang="zh-TW" sz="4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 ‧ ‧(</a:t>
            </a:r>
            <a:r>
              <a:rPr lang="zh-TW" altLang="en-US" sz="4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原因</a:t>
            </a:r>
            <a:r>
              <a:rPr lang="en-US" altLang="zh-TW" sz="4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54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653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219835"/>
          </a:xfrm>
          <a:solidFill>
            <a:srgbClr val="FF0066"/>
          </a:solidFill>
        </p:spPr>
        <p:txBody>
          <a:bodyPr>
            <a:normAutofit/>
          </a:bodyPr>
          <a:lstStyle/>
          <a:p>
            <a:pPr algn="ctr"/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愛情譬喻法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→愛情像 </a:t>
            </a:r>
            <a:r>
              <a:rPr lang="zh-TW" altLang="en-US" sz="40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草莓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4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4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→因為 </a:t>
            </a:r>
            <a:r>
              <a:rPr lang="zh-TW" altLang="en-US" sz="40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外表熱情如火，嘗起來酸酸甜甜的，像是初戀的滋味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「草莓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788" y="1930399"/>
            <a:ext cx="3785329" cy="236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05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219835"/>
          </a:xfrm>
          <a:solidFill>
            <a:srgbClr val="FF0066"/>
          </a:solidFill>
        </p:spPr>
        <p:txBody>
          <a:bodyPr>
            <a:normAutofit/>
          </a:bodyPr>
          <a:lstStyle/>
          <a:p>
            <a:pPr algn="ctr"/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愛情譬喻法</a:t>
            </a:r>
            <a:r>
              <a:rPr lang="en-US" altLang="zh-TW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40039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請你運用國文能力和想像力，完成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0" indent="0">
              <a:buNone/>
            </a:pP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4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愛情像</a:t>
            </a:r>
            <a:r>
              <a:rPr lang="en-US" altLang="zh-TW" sz="4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 ‧ ‧(</a:t>
            </a:r>
            <a:r>
              <a:rPr lang="zh-TW" altLang="en-US" sz="4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動物</a:t>
            </a:r>
            <a:r>
              <a:rPr lang="en-US" altLang="zh-TW" sz="4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，因為</a:t>
            </a:r>
            <a:r>
              <a:rPr lang="en-US" altLang="zh-TW" sz="4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 ‧ ‧(</a:t>
            </a:r>
            <a:r>
              <a:rPr lang="zh-TW" altLang="en-US" sz="4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原因</a:t>
            </a:r>
            <a:r>
              <a:rPr lang="en-US" altLang="zh-TW" sz="4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54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507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5362" name="Picture 2" descr="「孔劉 鬼怪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74" y="864009"/>
            <a:ext cx="4037187" cy="4131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364" name="Picture 4" descr="「金高恩 鬼怪」的圖片搜尋結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59"/>
          <a:stretch/>
        </p:blipFill>
        <p:spPr bwMode="auto">
          <a:xfrm>
            <a:off x="6295118" y="3132589"/>
            <a:ext cx="4111625" cy="2647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7109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955765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請大家幫幫少年孔劉，告訴他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2629353"/>
            <a:ext cx="12192000" cy="1219835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6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喜歡</a:t>
            </a:r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</a:t>
            </a:r>
            <a:r>
              <a:rPr lang="zh-TW" altLang="en-US" sz="66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</a:t>
            </a:r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有什麼不一樣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7" y="4279753"/>
            <a:ext cx="2656114" cy="229717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761" y="4122057"/>
            <a:ext cx="3053808" cy="261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1301</Words>
  <Application>Microsoft Office PowerPoint</Application>
  <PresentationFormat>寬螢幕</PresentationFormat>
  <Paragraphs>177</Paragraphs>
  <Slides>32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8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少年孔劉的煩惱</vt:lpstr>
      <vt:lpstr>PowerPoint 簡報</vt:lpstr>
      <vt:lpstr>PowerPoint 簡報</vt:lpstr>
      <vt:lpstr>愛情譬喻法(一)</vt:lpstr>
      <vt:lpstr>愛情譬喻法</vt:lpstr>
      <vt:lpstr>愛情譬喻法(二)</vt:lpstr>
      <vt:lpstr>PowerPoint 簡報</vt:lpstr>
      <vt:lpstr>請大家幫幫少年孔劉，告訴他…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所以，要對另一人好，要用他喜歡的方式來愛他!  禮物←→禮物 服務的行動←→服務的行動 精心時刻←→精心時刻 身體接觸←→身體接觸 肯定的語言←→肯定的語言</vt:lpstr>
      <vt:lpstr>手分手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56</cp:revision>
  <dcterms:created xsi:type="dcterms:W3CDTF">2017-03-14T09:16:29Z</dcterms:created>
  <dcterms:modified xsi:type="dcterms:W3CDTF">2019-02-20T08:09:46Z</dcterms:modified>
</cp:coreProperties>
</file>